
<file path=[Content_Types].xml><?xml version="1.0" encoding="utf-8"?>
<Types xmlns="http://schemas.openxmlformats.org/package/2006/content-types">
  <Default Extension="png" ContentType="image/png"/>
  <Default Extension="bin" ContentType="application/vnd.openxmlformats-officedocument.oleObject"/>
  <Default Extension="com&amp;app=2002&amp;size=f9999,10000&amp;q=a80&amp;n=0&amp;g=0n&amp;fmt=jpeg" ContentType="image/jpe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544" r:id="rId2"/>
    <p:sldId id="545" r:id="rId3"/>
    <p:sldId id="605" r:id="rId4"/>
    <p:sldId id="606" r:id="rId5"/>
    <p:sldId id="607" r:id="rId6"/>
    <p:sldId id="608" r:id="rId7"/>
    <p:sldId id="609" r:id="rId8"/>
    <p:sldId id="610" r:id="rId9"/>
    <p:sldId id="611" r:id="rId10"/>
    <p:sldId id="612" r:id="rId11"/>
    <p:sldId id="613" r:id="rId12"/>
    <p:sldId id="614" r:id="rId13"/>
    <p:sldId id="615" r:id="rId14"/>
    <p:sldId id="616" r:id="rId15"/>
    <p:sldId id="617" r:id="rId16"/>
    <p:sldId id="618" r:id="rId17"/>
    <p:sldId id="619" r:id="rId18"/>
    <p:sldId id="620" r:id="rId19"/>
    <p:sldId id="621" r:id="rId20"/>
    <p:sldId id="622" r:id="rId21"/>
    <p:sldId id="623" r:id="rId22"/>
    <p:sldId id="624" r:id="rId23"/>
    <p:sldId id="626" r:id="rId24"/>
    <p:sldId id="625" r:id="rId25"/>
    <p:sldId id="627" r:id="rId26"/>
    <p:sldId id="628" r:id="rId27"/>
    <p:sldId id="629" r:id="rId28"/>
    <p:sldId id="630" r:id="rId29"/>
    <p:sldId id="631" r:id="rId30"/>
    <p:sldId id="632" r:id="rId31"/>
    <p:sldId id="633" r:id="rId32"/>
    <p:sldId id="634" r:id="rId33"/>
    <p:sldId id="635" r:id="rId34"/>
    <p:sldId id="636" r:id="rId35"/>
    <p:sldId id="637" r:id="rId36"/>
    <p:sldId id="638" r:id="rId37"/>
    <p:sldId id="639" r:id="rId38"/>
    <p:sldId id="640" r:id="rId39"/>
    <p:sldId id="641" r:id="rId40"/>
    <p:sldId id="642" r:id="rId41"/>
    <p:sldId id="643" r:id="rId42"/>
    <p:sldId id="644" r:id="rId43"/>
    <p:sldId id="645" r:id="rId44"/>
    <p:sldId id="646" r:id="rId45"/>
    <p:sldId id="647" r:id="rId46"/>
    <p:sldId id="648" r:id="rId47"/>
    <p:sldId id="649" r:id="rId48"/>
    <p:sldId id="650" r:id="rId49"/>
    <p:sldId id="651" r:id="rId50"/>
    <p:sldId id="652" r:id="rId51"/>
    <p:sldId id="653" r:id="rId52"/>
    <p:sldId id="654" r:id="rId53"/>
    <p:sldId id="655" r:id="rId54"/>
    <p:sldId id="656" r:id="rId55"/>
    <p:sldId id="657" r:id="rId56"/>
    <p:sldId id="658" r:id="rId57"/>
    <p:sldId id="660" r:id="rId58"/>
    <p:sldId id="661" r:id="rId59"/>
    <p:sldId id="659" r:id="rId60"/>
    <p:sldId id="662" r:id="rId61"/>
    <p:sldId id="682" r:id="rId62"/>
    <p:sldId id="663" r:id="rId63"/>
    <p:sldId id="664" r:id="rId64"/>
    <p:sldId id="665" r:id="rId65"/>
    <p:sldId id="666" r:id="rId66"/>
    <p:sldId id="667" r:id="rId67"/>
    <p:sldId id="668" r:id="rId68"/>
    <p:sldId id="669" r:id="rId69"/>
    <p:sldId id="670" r:id="rId70"/>
    <p:sldId id="671" r:id="rId71"/>
    <p:sldId id="672" r:id="rId72"/>
    <p:sldId id="673" r:id="rId73"/>
    <p:sldId id="674" r:id="rId74"/>
    <p:sldId id="675" r:id="rId75"/>
    <p:sldId id="676" r:id="rId76"/>
    <p:sldId id="677" r:id="rId77"/>
    <p:sldId id="678" r:id="rId78"/>
    <p:sldId id="679" r:id="rId79"/>
    <p:sldId id="680" r:id="rId80"/>
    <p:sldId id="681" r:id="rId81"/>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341313" indent="1158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684213" indent="2301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027113" indent="3444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370013" indent="4587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82533" autoAdjust="0"/>
  </p:normalViewPr>
  <p:slideViewPr>
    <p:cSldViewPr snapToGrid="0">
      <p:cViewPr varScale="1">
        <p:scale>
          <a:sx n="74" d="100"/>
          <a:sy n="74" d="100"/>
        </p:scale>
        <p:origin x="870" y="36"/>
      </p:cViewPr>
      <p:guideLst>
        <p:guide orient="horz" pos="1620"/>
        <p:guide pos="2880"/>
      </p:guideLst>
    </p:cSldViewPr>
  </p:slideViewPr>
  <p:notesTextViewPr>
    <p:cViewPr>
      <p:scale>
        <a:sx n="125" d="100"/>
        <a:sy n="125" d="100"/>
      </p:scale>
      <p:origin x="0" y="0"/>
    </p:cViewPr>
  </p:notesTextViewPr>
  <p:sorterViewPr>
    <p:cViewPr>
      <p:scale>
        <a:sx n="75" d="100"/>
        <a:sy n="75"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8D836-9852-4F65-923B-136EA5BAF968}" type="datetimeFigureOut">
              <a:rPr lang="zh-CN" altLang="en-US" smtClean="0"/>
              <a:t>2021/4/3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93262-5EFE-49E9-B519-637AF3F053B9}" type="slidenum">
              <a:rPr lang="zh-CN" altLang="en-US" smtClean="0"/>
              <a:t>‹#›</a:t>
            </a:fld>
            <a:endParaRPr lang="zh-CN" altLang="en-US"/>
          </a:p>
        </p:txBody>
      </p:sp>
    </p:spTree>
    <p:extLst>
      <p:ext uri="{BB962C8B-B14F-4D97-AF65-F5344CB8AC3E}">
        <p14:creationId xmlns:p14="http://schemas.microsoft.com/office/powerpoint/2010/main" val="4181139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3BA8AA3E-485C-4BEC-BDC7-98BFE076556D}" type="datetimeFigureOut">
              <a:rPr lang="zh-CN" altLang="en-US"/>
              <a:pPr>
                <a:defRPr/>
              </a:pPr>
              <a:t>2021/4/3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3A03D2D8-2A64-47F1-B67D-F55EC9AF8B3F}" type="slidenum">
              <a:rPr lang="zh-CN" altLang="en-US"/>
              <a:pPr>
                <a:defRPr/>
              </a:pPr>
              <a:t>‹#›</a:t>
            </a:fld>
            <a:endParaRPr lang="zh-CN" altLang="en-US"/>
          </a:p>
        </p:txBody>
      </p:sp>
    </p:spTree>
    <p:extLst>
      <p:ext uri="{BB962C8B-B14F-4D97-AF65-F5344CB8AC3E}">
        <p14:creationId xmlns:p14="http://schemas.microsoft.com/office/powerpoint/2010/main" val="2288845588"/>
      </p:ext>
    </p:extLst>
  </p:cSld>
  <p:clrMapOvr>
    <a:masterClrMapping/>
  </p:clrMapOvr>
  <p:transition spd="med" advClick="0"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08B6D4E9-A1A7-448C-8FC0-963D18DE0799}" type="datetimeFigureOut">
              <a:rPr lang="zh-CN" altLang="en-US"/>
              <a:pPr>
                <a:defRPr/>
              </a:pPr>
              <a:t>2021/4/3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C7EFAE0-14A2-44BB-ADB0-BE691CF471BF}" type="slidenum">
              <a:rPr lang="zh-CN" altLang="en-US"/>
              <a:pPr>
                <a:defRPr/>
              </a:pPr>
              <a:t>‹#›</a:t>
            </a:fld>
            <a:endParaRPr lang="zh-CN" altLang="en-US"/>
          </a:p>
        </p:txBody>
      </p:sp>
    </p:spTree>
    <p:extLst>
      <p:ext uri="{BB962C8B-B14F-4D97-AF65-F5344CB8AC3E}">
        <p14:creationId xmlns:p14="http://schemas.microsoft.com/office/powerpoint/2010/main" val="1481153580"/>
      </p:ext>
    </p:extLst>
  </p:cSld>
  <p:clrMapOvr>
    <a:masterClrMapping/>
  </p:clrMapOvr>
  <p:transition spd="med"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B668EA1-D120-4A23-827E-44F12DC5B640}" type="datetimeFigureOut">
              <a:rPr lang="zh-CN" altLang="en-US"/>
              <a:pPr>
                <a:defRPr/>
              </a:pPr>
              <a:t>2021/4/3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F94E47F-F294-4B93-95E8-534644CEF828}" type="slidenum">
              <a:rPr lang="zh-CN" altLang="en-US"/>
              <a:pPr>
                <a:defRPr/>
              </a:pPr>
              <a:t>‹#›</a:t>
            </a:fld>
            <a:endParaRPr lang="zh-CN" altLang="en-US"/>
          </a:p>
        </p:txBody>
      </p:sp>
    </p:spTree>
    <p:extLst>
      <p:ext uri="{BB962C8B-B14F-4D97-AF65-F5344CB8AC3E}">
        <p14:creationId xmlns:p14="http://schemas.microsoft.com/office/powerpoint/2010/main" val="4172777119"/>
      </p:ext>
    </p:extLst>
  </p:cSld>
  <p:clrMapOvr>
    <a:masterClrMapping/>
  </p:clrMapOvr>
  <p:transition spd="med"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9137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5179972"/>
      </p:ext>
    </p:extLst>
  </p:cSld>
  <p:clrMapOvr>
    <a:masterClrMapping/>
  </p:clrMapOvr>
  <p:transition spd="med" advClick="0" advTm="3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CB03552-07BC-4AF6-9E26-6869423492E9}"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552D7216-7D77-4E55-996C-6F56DFF8CF75}" type="slidenum">
              <a:rPr lang="zh-CN" altLang="en-US"/>
              <a:pPr>
                <a:defRPr/>
              </a:pPr>
              <a:t>‹#›</a:t>
            </a:fld>
            <a:endParaRPr lang="zh-CN" altLang="en-US"/>
          </a:p>
        </p:txBody>
      </p:sp>
    </p:spTree>
    <p:extLst>
      <p:ext uri="{BB962C8B-B14F-4D97-AF65-F5344CB8AC3E}">
        <p14:creationId xmlns:p14="http://schemas.microsoft.com/office/powerpoint/2010/main" val="2166625610"/>
      </p:ext>
    </p:extLst>
  </p:cSld>
  <p:clrMapOvr>
    <a:masterClrMapping/>
  </p:clrMapOvr>
  <p:transition spd="med" advClick="0"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EFD4272-721C-4BE7-80B3-CAAA815F5BBE}"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E3E2212-DEF9-4BF0-809F-CC3863DE6A60}" type="slidenum">
              <a:rPr lang="zh-CN" altLang="en-US"/>
              <a:pPr>
                <a:defRPr/>
              </a:pPr>
              <a:t>‹#›</a:t>
            </a:fld>
            <a:endParaRPr lang="zh-CN" altLang="en-US"/>
          </a:p>
        </p:txBody>
      </p:sp>
    </p:spTree>
    <p:extLst>
      <p:ext uri="{BB962C8B-B14F-4D97-AF65-F5344CB8AC3E}">
        <p14:creationId xmlns:p14="http://schemas.microsoft.com/office/powerpoint/2010/main" val="2387538015"/>
      </p:ext>
    </p:extLst>
  </p:cSld>
  <p:clrMapOvr>
    <a:masterClrMapping/>
  </p:clrMapOvr>
  <p:transition spd="med" advClick="0" advTm="3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F679D4B-3210-4724-A50F-40BB04AA4FE0}"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0EBE660-3467-4A5A-98C8-37D2D5B5652A}" type="slidenum">
              <a:rPr lang="zh-CN" altLang="en-US"/>
              <a:pPr>
                <a:defRPr/>
              </a:pPr>
              <a:t>‹#›</a:t>
            </a:fld>
            <a:endParaRPr lang="zh-CN" altLang="en-US"/>
          </a:p>
        </p:txBody>
      </p:sp>
    </p:spTree>
    <p:extLst>
      <p:ext uri="{BB962C8B-B14F-4D97-AF65-F5344CB8AC3E}">
        <p14:creationId xmlns:p14="http://schemas.microsoft.com/office/powerpoint/2010/main" val="1183397789"/>
      </p:ext>
    </p:extLst>
  </p:cSld>
  <p:clrMapOvr>
    <a:masterClrMapping/>
  </p:clrMapOvr>
  <p:transition spd="med" advClick="0" advTm="3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FB6BF5D-42F9-4830-B593-8B49CD59E1A8}"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8D0768A6-305A-410D-B7AA-346724DDB3F4}" type="slidenum">
              <a:rPr lang="zh-CN" altLang="en-US"/>
              <a:pPr>
                <a:defRPr/>
              </a:pPr>
              <a:t>‹#›</a:t>
            </a:fld>
            <a:endParaRPr lang="zh-CN" altLang="en-US"/>
          </a:p>
        </p:txBody>
      </p:sp>
    </p:spTree>
    <p:extLst>
      <p:ext uri="{BB962C8B-B14F-4D97-AF65-F5344CB8AC3E}">
        <p14:creationId xmlns:p14="http://schemas.microsoft.com/office/powerpoint/2010/main" val="3031710718"/>
      </p:ext>
    </p:extLst>
  </p:cSld>
  <p:clrMapOvr>
    <a:masterClrMapping/>
  </p:clrMapOvr>
  <p:transition spd="med" advClick="0" advTm="3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9E3247D-2380-4BAD-A6F2-834099CAAFBB}"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A38FD8D-7616-48F3-9DB8-065749CF0B29}" type="slidenum">
              <a:rPr lang="zh-CN" altLang="en-US"/>
              <a:pPr>
                <a:defRPr/>
              </a:pPr>
              <a:t>‹#›</a:t>
            </a:fld>
            <a:endParaRPr lang="zh-CN" altLang="en-US"/>
          </a:p>
        </p:txBody>
      </p:sp>
    </p:spTree>
    <p:extLst>
      <p:ext uri="{BB962C8B-B14F-4D97-AF65-F5344CB8AC3E}">
        <p14:creationId xmlns:p14="http://schemas.microsoft.com/office/powerpoint/2010/main" val="2496226862"/>
      </p:ext>
    </p:extLst>
  </p:cSld>
  <p:clrMapOvr>
    <a:masterClrMapping/>
  </p:clrMapOvr>
  <p:transition spd="med" advClick="0" advTm="3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EC32DC-9636-4E46-9B8E-43B0F4165973}"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8A9E932-B22C-473A-8A9F-28522F341AA4}" type="slidenum">
              <a:rPr lang="zh-CN" altLang="en-US"/>
              <a:pPr>
                <a:defRPr/>
              </a:pPr>
              <a:t>‹#›</a:t>
            </a:fld>
            <a:endParaRPr lang="zh-CN" altLang="en-US"/>
          </a:p>
        </p:txBody>
      </p:sp>
    </p:spTree>
    <p:extLst>
      <p:ext uri="{BB962C8B-B14F-4D97-AF65-F5344CB8AC3E}">
        <p14:creationId xmlns:p14="http://schemas.microsoft.com/office/powerpoint/2010/main" val="3498208016"/>
      </p:ext>
    </p:extLst>
  </p:cSld>
  <p:clrMapOvr>
    <a:masterClrMapping/>
  </p:clrMapOvr>
  <p:transition spd="med" advClick="0" advTm="300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AE49E58-E81B-4177-9574-4B4C249032A4}"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ACDFFFAE-9C0B-460C-A7FF-048AFBC570DF}" type="slidenum">
              <a:rPr lang="zh-CN" altLang="en-US"/>
              <a:pPr>
                <a:defRPr/>
              </a:pPr>
              <a:t>‹#›</a:t>
            </a:fld>
            <a:endParaRPr lang="zh-CN" altLang="en-US"/>
          </a:p>
        </p:txBody>
      </p:sp>
    </p:spTree>
    <p:extLst>
      <p:ext uri="{BB962C8B-B14F-4D97-AF65-F5344CB8AC3E}">
        <p14:creationId xmlns:p14="http://schemas.microsoft.com/office/powerpoint/2010/main" val="1963566489"/>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9076DB0E-6E5A-42F8-9533-F5A0B432ADE6}" type="datetimeFigureOut">
              <a:rPr lang="zh-CN" altLang="en-US"/>
              <a:pPr>
                <a:defRPr/>
              </a:pPr>
              <a:t>2021/4/3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93C7FC1-EB02-4EAD-A370-F1AC0AD36246}" type="slidenum">
              <a:rPr lang="zh-CN" altLang="en-US"/>
              <a:pPr>
                <a:defRPr/>
              </a:pPr>
              <a:t>‹#›</a:t>
            </a:fld>
            <a:endParaRPr lang="zh-CN" altLang="en-US"/>
          </a:p>
        </p:txBody>
      </p:sp>
    </p:spTree>
    <p:extLst>
      <p:ext uri="{BB962C8B-B14F-4D97-AF65-F5344CB8AC3E}">
        <p14:creationId xmlns:p14="http://schemas.microsoft.com/office/powerpoint/2010/main" val="2432604342"/>
      </p:ext>
    </p:extLst>
  </p:cSld>
  <p:clrMapOvr>
    <a:masterClrMapping/>
  </p:clrMapOvr>
  <p:transition spd="med" advClick="0" advTm="300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1845E4-9BD5-4325-A6C7-E26AC4C2F9FF}"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E406C09-730B-4595-9FC1-E4192A939540}" type="slidenum">
              <a:rPr lang="zh-CN" altLang="en-US"/>
              <a:pPr>
                <a:defRPr/>
              </a:pPr>
              <a:t>‹#›</a:t>
            </a:fld>
            <a:endParaRPr lang="zh-CN" altLang="en-US"/>
          </a:p>
        </p:txBody>
      </p:sp>
    </p:spTree>
    <p:extLst>
      <p:ext uri="{BB962C8B-B14F-4D97-AF65-F5344CB8AC3E}">
        <p14:creationId xmlns:p14="http://schemas.microsoft.com/office/powerpoint/2010/main" val="2613812665"/>
      </p:ext>
    </p:extLst>
  </p:cSld>
  <p:clrMapOvr>
    <a:masterClrMapping/>
  </p:clrMapOvr>
  <p:transition spd="med" advClick="0" advTm="3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CA70CD8-0D86-421D-8005-0A705E9533E6}"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48DA02F-F5F6-4EF1-8D92-013261B23AE6}" type="slidenum">
              <a:rPr lang="zh-CN" altLang="en-US"/>
              <a:pPr>
                <a:defRPr/>
              </a:pPr>
              <a:t>‹#›</a:t>
            </a:fld>
            <a:endParaRPr lang="zh-CN" altLang="en-US"/>
          </a:p>
        </p:txBody>
      </p:sp>
    </p:spTree>
    <p:extLst>
      <p:ext uri="{BB962C8B-B14F-4D97-AF65-F5344CB8AC3E}">
        <p14:creationId xmlns:p14="http://schemas.microsoft.com/office/powerpoint/2010/main" val="2677065148"/>
      </p:ext>
    </p:extLst>
  </p:cSld>
  <p:clrMapOvr>
    <a:masterClrMapping/>
  </p:clrMapOvr>
  <p:transition spd="med" advClick="0" advTm="3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6161475-15F8-47AE-B62F-C1A794D8634D}"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18C8ED94-3149-442A-8EB3-5838BB5BDC0D}" type="slidenum">
              <a:rPr lang="zh-CN" altLang="en-US"/>
              <a:pPr>
                <a:defRPr/>
              </a:pPr>
              <a:t>‹#›</a:t>
            </a:fld>
            <a:endParaRPr lang="zh-CN" altLang="en-US"/>
          </a:p>
        </p:txBody>
      </p:sp>
    </p:spTree>
    <p:extLst>
      <p:ext uri="{BB962C8B-B14F-4D97-AF65-F5344CB8AC3E}">
        <p14:creationId xmlns:p14="http://schemas.microsoft.com/office/powerpoint/2010/main" val="1992229017"/>
      </p:ext>
    </p:extLst>
  </p:cSld>
  <p:clrMapOvr>
    <a:masterClrMapping/>
  </p:clrMapOvr>
  <p:transition spd="med" advClick="0" advTm="3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D4EC6EC-083B-489A-862E-3C9C98FD6EA5}"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39E70176-547F-49BF-BEAB-A38B68C50CB5}" type="slidenum">
              <a:rPr lang="zh-CN" altLang="en-US"/>
              <a:pPr>
                <a:defRPr/>
              </a:pPr>
              <a:t>‹#›</a:t>
            </a:fld>
            <a:endParaRPr lang="zh-CN" altLang="en-US"/>
          </a:p>
        </p:txBody>
      </p:sp>
    </p:spTree>
    <p:extLst>
      <p:ext uri="{BB962C8B-B14F-4D97-AF65-F5344CB8AC3E}">
        <p14:creationId xmlns:p14="http://schemas.microsoft.com/office/powerpoint/2010/main" val="514552145"/>
      </p:ext>
    </p:extLst>
  </p:cSld>
  <p:clrMapOvr>
    <a:masterClrMapping/>
  </p:clrMapOvr>
  <p:transition spd="med" advClick="0" advTm="300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05162D-0825-459B-B257-9BCA25C16C5F}"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83DBF738-F557-460E-B512-3AF592BBB570}" type="slidenum">
              <a:rPr lang="zh-CN" altLang="en-US"/>
              <a:pPr>
                <a:defRPr/>
              </a:pPr>
              <a:t>‹#›</a:t>
            </a:fld>
            <a:endParaRPr lang="zh-CN" altLang="en-US"/>
          </a:p>
        </p:txBody>
      </p:sp>
    </p:spTree>
    <p:extLst>
      <p:ext uri="{BB962C8B-B14F-4D97-AF65-F5344CB8AC3E}">
        <p14:creationId xmlns:p14="http://schemas.microsoft.com/office/powerpoint/2010/main" val="165838185"/>
      </p:ext>
    </p:extLst>
  </p:cSld>
  <p:clrMapOvr>
    <a:masterClrMapping/>
  </p:clrMapOvr>
  <p:transition spd="med" advClick="0" advTm="300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2C0AD23-473E-4B00-82C0-99E85CDA7104}"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9D46916F-2D73-4FFD-9CCE-1607EC7E651C}" type="slidenum">
              <a:rPr lang="zh-CN" altLang="en-US"/>
              <a:pPr>
                <a:defRPr/>
              </a:pPr>
              <a:t>‹#›</a:t>
            </a:fld>
            <a:endParaRPr lang="zh-CN" altLang="en-US"/>
          </a:p>
        </p:txBody>
      </p:sp>
    </p:spTree>
    <p:extLst>
      <p:ext uri="{BB962C8B-B14F-4D97-AF65-F5344CB8AC3E}">
        <p14:creationId xmlns:p14="http://schemas.microsoft.com/office/powerpoint/2010/main" val="4096158589"/>
      </p:ext>
    </p:extLst>
  </p:cSld>
  <p:clrMapOvr>
    <a:masterClrMapping/>
  </p:clrMapOvr>
  <p:transition spd="med" advClick="0" advTm="300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5A78B53-7DE5-4762-96E1-354935B1279D}"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FF805E37-A167-408C-A6F5-3B4C396A9569}" type="slidenum">
              <a:rPr lang="zh-CN" altLang="en-US"/>
              <a:pPr>
                <a:defRPr/>
              </a:pPr>
              <a:t>‹#›</a:t>
            </a:fld>
            <a:endParaRPr lang="zh-CN" altLang="en-US"/>
          </a:p>
        </p:txBody>
      </p:sp>
    </p:spTree>
    <p:extLst>
      <p:ext uri="{BB962C8B-B14F-4D97-AF65-F5344CB8AC3E}">
        <p14:creationId xmlns:p14="http://schemas.microsoft.com/office/powerpoint/2010/main" val="2649602006"/>
      </p:ext>
    </p:extLst>
  </p:cSld>
  <p:clrMapOvr>
    <a:masterClrMapping/>
  </p:clrMapOvr>
  <p:transition spd="med" advClick="0" advTm="3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0E4B460-3BAF-4E26-9701-8F6971B9D1F5}"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130D738B-A5E9-42A7-9EE9-5E5BD9434319}" type="slidenum">
              <a:rPr lang="zh-CN" altLang="en-US"/>
              <a:pPr>
                <a:defRPr/>
              </a:pPr>
              <a:t>‹#›</a:t>
            </a:fld>
            <a:endParaRPr lang="zh-CN" altLang="en-US"/>
          </a:p>
        </p:txBody>
      </p:sp>
    </p:spTree>
    <p:extLst>
      <p:ext uri="{BB962C8B-B14F-4D97-AF65-F5344CB8AC3E}">
        <p14:creationId xmlns:p14="http://schemas.microsoft.com/office/powerpoint/2010/main" val="953645623"/>
      </p:ext>
    </p:extLst>
  </p:cSld>
  <p:clrMapOvr>
    <a:masterClrMapping/>
  </p:clrMapOvr>
  <p:transition spd="med" advClick="0" advTm="300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20CE5D-22CD-432C-8087-8420E7D908B9}"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1105D84-F77F-4D9B-9315-B08DA7AB6700}" type="slidenum">
              <a:rPr lang="zh-CN" altLang="en-US"/>
              <a:pPr>
                <a:defRPr/>
              </a:pPr>
              <a:t>‹#›</a:t>
            </a:fld>
            <a:endParaRPr lang="zh-CN" altLang="en-US"/>
          </a:p>
        </p:txBody>
      </p:sp>
    </p:spTree>
    <p:extLst>
      <p:ext uri="{BB962C8B-B14F-4D97-AF65-F5344CB8AC3E}">
        <p14:creationId xmlns:p14="http://schemas.microsoft.com/office/powerpoint/2010/main" val="1197239028"/>
      </p:ext>
    </p:extLst>
  </p:cSld>
  <p:clrMapOvr>
    <a:masterClrMapping/>
  </p:clrMapOvr>
  <p:transition spd="med" advClick="0" advTm="300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F89274D-0711-4DC4-AA2E-554E1EE6C566}"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14496F8-1FEC-4B9E-B0CC-715716302EDC}" type="slidenum">
              <a:rPr lang="zh-CN" altLang="en-US"/>
              <a:pPr>
                <a:defRPr/>
              </a:pPr>
              <a:t>‹#›</a:t>
            </a:fld>
            <a:endParaRPr lang="zh-CN" altLang="en-US"/>
          </a:p>
        </p:txBody>
      </p:sp>
    </p:spTree>
    <p:extLst>
      <p:ext uri="{BB962C8B-B14F-4D97-AF65-F5344CB8AC3E}">
        <p14:creationId xmlns:p14="http://schemas.microsoft.com/office/powerpoint/2010/main" val="3225279825"/>
      </p:ext>
    </p:extLst>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lvl1pPr>
              <a:defRPr/>
            </a:lvl1pPr>
          </a:lstStyle>
          <a:p>
            <a:pPr>
              <a:defRPr/>
            </a:pPr>
            <a:fld id="{0B355D79-13A4-4677-A25C-9DDCC2AFCC22}" type="datetimeFigureOut">
              <a:rPr lang="zh-CN" altLang="en-US"/>
              <a:pPr>
                <a:defRPr/>
              </a:pPr>
              <a:t>2021/4/3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1E428B2-6D03-4E57-8E7D-E14E7E79870E}" type="slidenum">
              <a:rPr lang="zh-CN" altLang="en-US"/>
              <a:pPr>
                <a:defRPr/>
              </a:pPr>
              <a:t>‹#›</a:t>
            </a:fld>
            <a:endParaRPr lang="zh-CN" altLang="en-US"/>
          </a:p>
        </p:txBody>
      </p:sp>
    </p:spTree>
    <p:extLst>
      <p:ext uri="{BB962C8B-B14F-4D97-AF65-F5344CB8AC3E}">
        <p14:creationId xmlns:p14="http://schemas.microsoft.com/office/powerpoint/2010/main" val="933300148"/>
      </p:ext>
    </p:extLst>
  </p:cSld>
  <p:clrMapOvr>
    <a:masterClrMapping/>
  </p:clrMapOvr>
  <p:transition spd="med" advClick="0" advTm="3000">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FEF668E-CBE7-4F7F-9D12-984F41146DFA}"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6DC09C03-0AC5-403A-B369-2CD87A5C9381}" type="slidenum">
              <a:rPr lang="zh-CN" altLang="en-US"/>
              <a:pPr>
                <a:defRPr/>
              </a:pPr>
              <a:t>‹#›</a:t>
            </a:fld>
            <a:endParaRPr lang="zh-CN" altLang="en-US"/>
          </a:p>
        </p:txBody>
      </p:sp>
    </p:spTree>
    <p:extLst>
      <p:ext uri="{BB962C8B-B14F-4D97-AF65-F5344CB8AC3E}">
        <p14:creationId xmlns:p14="http://schemas.microsoft.com/office/powerpoint/2010/main" val="1564071241"/>
      </p:ext>
    </p:extLst>
  </p:cSld>
  <p:clrMapOvr>
    <a:masterClrMapping/>
  </p:clrMapOvr>
  <p:transition spd="med" advClick="0" advTm="3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EB23C86-E745-477A-93AB-6414FAEB8FCE}"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35F20944-4273-48FE-929C-0ADFDB8DCDA4}" type="slidenum">
              <a:rPr lang="zh-CN" altLang="en-US"/>
              <a:pPr>
                <a:defRPr/>
              </a:pPr>
              <a:t>‹#›</a:t>
            </a:fld>
            <a:endParaRPr lang="zh-CN" altLang="en-US"/>
          </a:p>
        </p:txBody>
      </p:sp>
    </p:spTree>
    <p:extLst>
      <p:ext uri="{BB962C8B-B14F-4D97-AF65-F5344CB8AC3E}">
        <p14:creationId xmlns:p14="http://schemas.microsoft.com/office/powerpoint/2010/main" val="2048512082"/>
      </p:ext>
    </p:extLst>
  </p:cSld>
  <p:clrMapOvr>
    <a:masterClrMapping/>
  </p:clrMapOvr>
  <p:transition spd="med" advClick="0" advTm="3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A2E7DE8-32DC-4A0D-853D-AC56FCF83F0B}"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AFB88598-A065-487C-B70D-4812DDCB1051}" type="slidenum">
              <a:rPr lang="zh-CN" altLang="en-US"/>
              <a:pPr>
                <a:defRPr/>
              </a:pPr>
              <a:t>‹#›</a:t>
            </a:fld>
            <a:endParaRPr lang="zh-CN" altLang="en-US"/>
          </a:p>
        </p:txBody>
      </p:sp>
    </p:spTree>
    <p:extLst>
      <p:ext uri="{BB962C8B-B14F-4D97-AF65-F5344CB8AC3E}">
        <p14:creationId xmlns:p14="http://schemas.microsoft.com/office/powerpoint/2010/main" val="3740100040"/>
      </p:ext>
    </p:extLst>
  </p:cSld>
  <p:clrMapOvr>
    <a:masterClrMapping/>
  </p:clrMapOvr>
  <p:transition spd="med" advClick="0" advTm="300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391B30B-AF69-4C94-AC6B-935531C61FC4}"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7BFA24C2-5666-45E4-A325-EC55EDD865DF}" type="slidenum">
              <a:rPr lang="zh-CN" altLang="en-US"/>
              <a:pPr>
                <a:defRPr/>
              </a:pPr>
              <a:t>‹#›</a:t>
            </a:fld>
            <a:endParaRPr lang="zh-CN" altLang="en-US"/>
          </a:p>
        </p:txBody>
      </p:sp>
    </p:spTree>
    <p:extLst>
      <p:ext uri="{BB962C8B-B14F-4D97-AF65-F5344CB8AC3E}">
        <p14:creationId xmlns:p14="http://schemas.microsoft.com/office/powerpoint/2010/main" val="2423993053"/>
      </p:ext>
    </p:extLst>
  </p:cSld>
  <p:clrMapOvr>
    <a:masterClrMapping/>
  </p:clrMapOvr>
  <p:transition spd="med" advClick="0" advTm="300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AADFD8-C92B-4AEB-8AA1-5661337BB13B}"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7DC4F26-7FE4-4733-BC7B-0D615A32062B}" type="slidenum">
              <a:rPr lang="zh-CN" altLang="en-US"/>
              <a:pPr>
                <a:defRPr/>
              </a:pPr>
              <a:t>‹#›</a:t>
            </a:fld>
            <a:endParaRPr lang="zh-CN" altLang="en-US"/>
          </a:p>
        </p:txBody>
      </p:sp>
    </p:spTree>
    <p:extLst>
      <p:ext uri="{BB962C8B-B14F-4D97-AF65-F5344CB8AC3E}">
        <p14:creationId xmlns:p14="http://schemas.microsoft.com/office/powerpoint/2010/main" val="754391418"/>
      </p:ext>
    </p:extLst>
  </p:cSld>
  <p:clrMapOvr>
    <a:masterClrMapping/>
  </p:clrMapOvr>
  <p:transition spd="med" advClick="0" advTm="300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1073ECD-F1FF-43B1-9B1D-C2B25AE98E0F}"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092102A-8819-4C0D-9C10-E82183D670C7}" type="slidenum">
              <a:rPr lang="zh-CN" altLang="en-US"/>
              <a:pPr>
                <a:defRPr/>
              </a:pPr>
              <a:t>‹#›</a:t>
            </a:fld>
            <a:endParaRPr lang="zh-CN" altLang="en-US"/>
          </a:p>
        </p:txBody>
      </p:sp>
    </p:spTree>
    <p:extLst>
      <p:ext uri="{BB962C8B-B14F-4D97-AF65-F5344CB8AC3E}">
        <p14:creationId xmlns:p14="http://schemas.microsoft.com/office/powerpoint/2010/main" val="2242286967"/>
      </p:ext>
    </p:extLst>
  </p:cSld>
  <p:clrMapOvr>
    <a:masterClrMapping/>
  </p:clrMapOvr>
  <p:transition spd="med" advClick="0" advTm="300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4455639-6C99-4162-BA6F-68E29F9C70E7}"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0554020-7164-47DA-BD68-D4B4F30F93D6}" type="slidenum">
              <a:rPr lang="zh-CN" altLang="en-US"/>
              <a:pPr>
                <a:defRPr/>
              </a:pPr>
              <a:t>‹#›</a:t>
            </a:fld>
            <a:endParaRPr lang="zh-CN" altLang="en-US"/>
          </a:p>
        </p:txBody>
      </p:sp>
    </p:spTree>
    <p:extLst>
      <p:ext uri="{BB962C8B-B14F-4D97-AF65-F5344CB8AC3E}">
        <p14:creationId xmlns:p14="http://schemas.microsoft.com/office/powerpoint/2010/main" val="2756541257"/>
      </p:ext>
    </p:extLst>
  </p:cSld>
  <p:clrMapOvr>
    <a:masterClrMapping/>
  </p:clrMapOvr>
  <p:transition spd="med" advClick="0" advTm="300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1D8E740-A5C0-4C89-82F5-CDB73C9AB10D}"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5AC6F3DF-010C-4A3C-8843-00D56D711445}" type="slidenum">
              <a:rPr lang="zh-CN" altLang="en-US"/>
              <a:pPr>
                <a:defRPr/>
              </a:pPr>
              <a:t>‹#›</a:t>
            </a:fld>
            <a:endParaRPr lang="zh-CN" altLang="en-US"/>
          </a:p>
        </p:txBody>
      </p:sp>
    </p:spTree>
    <p:extLst>
      <p:ext uri="{BB962C8B-B14F-4D97-AF65-F5344CB8AC3E}">
        <p14:creationId xmlns:p14="http://schemas.microsoft.com/office/powerpoint/2010/main" val="627218815"/>
      </p:ext>
    </p:extLst>
  </p:cSld>
  <p:clrMapOvr>
    <a:masterClrMapping/>
  </p:clrMapOvr>
  <p:transition spd="med" advClick="0" advTm="300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B0D544-A160-4D61-9303-10561A9C9C0D}"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6050FA5D-EB1A-49A3-84B3-250DBFFD8BFD}" type="slidenum">
              <a:rPr lang="zh-CN" altLang="en-US"/>
              <a:pPr>
                <a:defRPr/>
              </a:pPr>
              <a:t>‹#›</a:t>
            </a:fld>
            <a:endParaRPr lang="zh-CN" altLang="en-US"/>
          </a:p>
        </p:txBody>
      </p:sp>
    </p:spTree>
    <p:extLst>
      <p:ext uri="{BB962C8B-B14F-4D97-AF65-F5344CB8AC3E}">
        <p14:creationId xmlns:p14="http://schemas.microsoft.com/office/powerpoint/2010/main" val="1053032037"/>
      </p:ext>
    </p:extLst>
  </p:cSld>
  <p:clrMapOvr>
    <a:masterClrMapping/>
  </p:clrMapOvr>
  <p:transition spd="med" advClick="0" advTm="300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919A1A9-C168-4D66-A268-21B8078ADB35}"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BE50685C-D097-478D-AB07-AFE80F8F9905}" type="slidenum">
              <a:rPr lang="zh-CN" altLang="en-US"/>
              <a:pPr>
                <a:defRPr/>
              </a:pPr>
              <a:t>‹#›</a:t>
            </a:fld>
            <a:endParaRPr lang="zh-CN" altLang="en-US"/>
          </a:p>
        </p:txBody>
      </p:sp>
    </p:spTree>
    <p:extLst>
      <p:ext uri="{BB962C8B-B14F-4D97-AF65-F5344CB8AC3E}">
        <p14:creationId xmlns:p14="http://schemas.microsoft.com/office/powerpoint/2010/main" val="3788769704"/>
      </p:ext>
    </p:extLst>
  </p:cSld>
  <p:clrMapOvr>
    <a:masterClrMapping/>
  </p:clrMapOvr>
  <p:transition spd="med"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B14F5706-509C-4CFB-99B5-745E3895C32D}" type="datetimeFigureOut">
              <a:rPr lang="zh-CN" altLang="en-US"/>
              <a:pPr>
                <a:defRPr/>
              </a:pPr>
              <a:t>2021/4/3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28620E62-97EE-4D77-8ACD-A8C9E79B0CF4}" type="slidenum">
              <a:rPr lang="zh-CN" altLang="en-US"/>
              <a:pPr>
                <a:defRPr/>
              </a:pPr>
              <a:t>‹#›</a:t>
            </a:fld>
            <a:endParaRPr lang="zh-CN" altLang="en-US"/>
          </a:p>
        </p:txBody>
      </p:sp>
    </p:spTree>
    <p:extLst>
      <p:ext uri="{BB962C8B-B14F-4D97-AF65-F5344CB8AC3E}">
        <p14:creationId xmlns:p14="http://schemas.microsoft.com/office/powerpoint/2010/main" val="995967578"/>
      </p:ext>
    </p:extLst>
  </p:cSld>
  <p:clrMapOvr>
    <a:masterClrMapping/>
  </p:clrMapOvr>
  <p:transition spd="med" advClick="0" advTm="3000">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AB3970C-7A4F-4F95-B0C3-C7C64F38CEE7}"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291074D-B1A4-4028-BA77-650B9CFBCA3E}" type="slidenum">
              <a:rPr lang="zh-CN" altLang="en-US"/>
              <a:pPr>
                <a:defRPr/>
              </a:pPr>
              <a:t>‹#›</a:t>
            </a:fld>
            <a:endParaRPr lang="zh-CN" altLang="en-US"/>
          </a:p>
        </p:txBody>
      </p:sp>
    </p:spTree>
    <p:extLst>
      <p:ext uri="{BB962C8B-B14F-4D97-AF65-F5344CB8AC3E}">
        <p14:creationId xmlns:p14="http://schemas.microsoft.com/office/powerpoint/2010/main" val="3331451044"/>
      </p:ext>
    </p:extLst>
  </p:cSld>
  <p:clrMapOvr>
    <a:masterClrMapping/>
  </p:clrMapOvr>
  <p:transition spd="med" advClick="0"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DC049884-02BA-406C-9BC3-819E7626A577}" type="datetimeFigureOut">
              <a:rPr lang="zh-CN" altLang="en-US"/>
              <a:pPr>
                <a:defRPr/>
              </a:pPr>
              <a:t>2021/4/3</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34FAF92B-3716-4AC8-860A-D4CE5E2DE13D}" type="slidenum">
              <a:rPr lang="zh-CN" altLang="en-US"/>
              <a:pPr>
                <a:defRPr/>
              </a:pPr>
              <a:t>‹#›</a:t>
            </a:fld>
            <a:endParaRPr lang="zh-CN" altLang="en-US"/>
          </a:p>
        </p:txBody>
      </p:sp>
    </p:spTree>
    <p:extLst>
      <p:ext uri="{BB962C8B-B14F-4D97-AF65-F5344CB8AC3E}">
        <p14:creationId xmlns:p14="http://schemas.microsoft.com/office/powerpoint/2010/main" val="2444223343"/>
      </p:ext>
    </p:extLst>
  </p:cSld>
  <p:clrMapOvr>
    <a:masterClrMapping/>
  </p:clrMapOvr>
  <p:transition spd="med" advClick="0"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73B15E9B-CF21-41F4-B9AC-0756C5086A8F}" type="datetimeFigureOut">
              <a:rPr lang="zh-CN" altLang="en-US"/>
              <a:pPr>
                <a:defRPr/>
              </a:pPr>
              <a:t>2021/4/3</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BAEB015F-135F-4A8A-9406-67226E29E532}" type="slidenum">
              <a:rPr lang="zh-CN" altLang="en-US"/>
              <a:pPr>
                <a:defRPr/>
              </a:pPr>
              <a:t>‹#›</a:t>
            </a:fld>
            <a:endParaRPr lang="zh-CN" altLang="en-US"/>
          </a:p>
        </p:txBody>
      </p:sp>
    </p:spTree>
    <p:extLst>
      <p:ext uri="{BB962C8B-B14F-4D97-AF65-F5344CB8AC3E}">
        <p14:creationId xmlns:p14="http://schemas.microsoft.com/office/powerpoint/2010/main" val="687799451"/>
      </p:ext>
    </p:extLst>
  </p:cSld>
  <p:clrMapOvr>
    <a:masterClrMapping/>
  </p:clrMapOvr>
  <p:transition spd="med"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F176219-B9AD-4B15-9C7E-F3FA9FF5C877}" type="datetimeFigureOut">
              <a:rPr lang="zh-CN" altLang="en-US"/>
              <a:pPr>
                <a:defRPr/>
              </a:pPr>
              <a:t>2021/4/3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E0512942-6822-4A70-A184-DDE90496EA90}" type="slidenum">
              <a:rPr lang="zh-CN" altLang="en-US"/>
              <a:pPr>
                <a:defRPr/>
              </a:pPr>
              <a:t>‹#›</a:t>
            </a:fld>
            <a:endParaRPr lang="zh-CN" altLang="en-US"/>
          </a:p>
        </p:txBody>
      </p:sp>
    </p:spTree>
    <p:extLst>
      <p:ext uri="{BB962C8B-B14F-4D97-AF65-F5344CB8AC3E}">
        <p14:creationId xmlns:p14="http://schemas.microsoft.com/office/powerpoint/2010/main" val="96934973"/>
      </p:ext>
    </p:extLst>
  </p:cSld>
  <p:clrMapOvr>
    <a:masterClrMapping/>
  </p:clrMapOvr>
  <p:transition spd="med"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1A6195D4-0724-474B-BAA3-F1366BC65B9C}" type="datetimeFigureOut">
              <a:rPr lang="zh-CN" altLang="en-US"/>
              <a:pPr>
                <a:defRPr/>
              </a:pPr>
              <a:t>2021/4/3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8FCFB09-96D3-404A-B813-4C8F49562635}" type="slidenum">
              <a:rPr lang="zh-CN" altLang="en-US"/>
              <a:pPr>
                <a:defRPr/>
              </a:pPr>
              <a:t>‹#›</a:t>
            </a:fld>
            <a:endParaRPr lang="zh-CN" altLang="en-US"/>
          </a:p>
        </p:txBody>
      </p:sp>
    </p:spTree>
    <p:extLst>
      <p:ext uri="{BB962C8B-B14F-4D97-AF65-F5344CB8AC3E}">
        <p14:creationId xmlns:p14="http://schemas.microsoft.com/office/powerpoint/2010/main" val="925857337"/>
      </p:ext>
    </p:extLst>
  </p:cSld>
  <p:clrMapOvr>
    <a:masterClrMapping/>
  </p:clrMapOvr>
  <p:transition spd="med"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1B46A6D7-4FD5-46C7-9A64-3FD6F561E491}" type="datetimeFigureOut">
              <a:rPr lang="zh-CN" altLang="en-US"/>
              <a:pPr>
                <a:defRPr/>
              </a:pPr>
              <a:t>2021/4/3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CBB39356-B896-4353-BAF1-8B34E4459133}" type="slidenum">
              <a:rPr lang="zh-CN" altLang="en-US"/>
              <a:pPr>
                <a:defRPr/>
              </a:pPr>
              <a:t>‹#›</a:t>
            </a:fld>
            <a:endParaRPr lang="zh-CN" altLang="en-US"/>
          </a:p>
        </p:txBody>
      </p:sp>
    </p:spTree>
    <p:extLst>
      <p:ext uri="{BB962C8B-B14F-4D97-AF65-F5344CB8AC3E}">
        <p14:creationId xmlns:p14="http://schemas.microsoft.com/office/powerpoint/2010/main" val="2333273462"/>
      </p:ext>
    </p:extLst>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hangingPunct="1">
              <a:defRPr sz="900" smtClean="0">
                <a:solidFill>
                  <a:schemeClr val="tx1">
                    <a:tint val="75000"/>
                  </a:schemeClr>
                </a:solidFill>
              </a:defRPr>
            </a:lvl1pPr>
          </a:lstStyle>
          <a:p>
            <a:pPr>
              <a:defRPr/>
            </a:pPr>
            <a:fld id="{F049CFDE-4F46-4668-B915-E9E46493380A}" type="datetimeFigureOut">
              <a:rPr lang="zh-CN" altLang="en-US"/>
              <a:pPr>
                <a:defRPr/>
              </a:pPr>
              <a:t>2021/4/3</a:t>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hangingPunct="1">
              <a:defRPr sz="900" smtClean="0">
                <a:solidFill>
                  <a:schemeClr val="tx1">
                    <a:tint val="75000"/>
                  </a:schemeClr>
                </a:solidFill>
              </a:defRPr>
            </a:lvl1pPr>
          </a:lstStyle>
          <a:p>
            <a:pPr>
              <a:defRPr/>
            </a:pPr>
            <a:fld id="{C86AB924-41EA-467E-939E-033276A1DC2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35"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Lst>
  <p:transition spd="med" advClick="0" advTm="3000">
    <p:fade/>
  </p:transition>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1.com&amp;app=2002&amp;size=f9999,10000&amp;q=a80&amp;n=0&amp;g=0n&amp;fmt=jpe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110" y="1026279"/>
            <a:ext cx="8332839" cy="1161857"/>
          </a:xfrm>
          <a:prstGeom prst="rect">
            <a:avLst/>
          </a:prstGeom>
          <a:noFill/>
          <a:ln>
            <a:noFill/>
          </a:ln>
        </p:spPr>
        <p:txBody>
          <a:bodyPr>
            <a:spAutoFit/>
          </a:bodyPr>
          <a:lstStyle/>
          <a:p>
            <a:pPr algn="ctr" eaLnBrk="1" fontAlgn="auto" hangingPunct="1">
              <a:spcBef>
                <a:spcPts val="0"/>
              </a:spcBef>
              <a:spcAft>
                <a:spcPts val="0"/>
              </a:spcAft>
              <a:defRPr/>
            </a:pPr>
            <a:r>
              <a:rPr lang="en-US" altLang="zh-CN"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Java</a:t>
            </a:r>
            <a:r>
              <a:rPr lang="zh-CN" altLang="en-US"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程序设计</a:t>
            </a:r>
          </a:p>
          <a:p>
            <a:pPr algn="ctr" eaLnBrk="1" fontAlgn="auto" hangingPunct="1">
              <a:spcBef>
                <a:spcPts val="0"/>
              </a:spcBef>
              <a:spcAft>
                <a:spcPts val="0"/>
              </a:spcAft>
              <a:defRPr/>
            </a:pP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                           ----</a:t>
            </a:r>
            <a:r>
              <a:rPr lang="zh-CN" altLang="en-US"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类与对象</a:t>
            </a:r>
            <a:endParaRPr lang="zh-CN" altLang="en-US" sz="2000" b="1" dirty="0">
              <a:blipFill dpi="0" rotWithShape="1">
                <a:blip r:embed="rId2"/>
                <a:srcRect/>
                <a:stretch>
                  <a:fillRect/>
                </a:stretch>
              </a:blipFill>
              <a:latin typeface="微软雅黑" panose="020B0503020204020204" pitchFamily="34" charset="-122"/>
              <a:ea typeface="微软雅黑" panose="020B0503020204020204" pitchFamily="34" charset="-122"/>
            </a:endParaRPr>
          </a:p>
        </p:txBody>
      </p:sp>
      <p:grpSp>
        <p:nvGrpSpPr>
          <p:cNvPr id="3" name="组合 134"/>
          <p:cNvGrpSpPr/>
          <p:nvPr/>
        </p:nvGrpSpPr>
        <p:grpSpPr>
          <a:xfrm>
            <a:off x="1829562" y="2327673"/>
            <a:ext cx="5484878" cy="244078"/>
            <a:chOff x="2481804" y="4179888"/>
            <a:chExt cx="7313171" cy="325437"/>
          </a:xfrm>
          <a:solidFill>
            <a:schemeClr val="accent1">
              <a:lumMod val="75000"/>
            </a:schemeClr>
          </a:solidFill>
        </p:grpSpPr>
        <p:sp>
          <p:nvSpPr>
            <p:cNvPr id="14"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6"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1"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5"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0"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7"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2"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3"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5"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8"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9"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0"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2"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6"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7"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9"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0"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1"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2"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4"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6"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7"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8"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9"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0"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1"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2"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3"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4"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5"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6"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7"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6"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7"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9"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2"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3"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4"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5"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2"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3"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4"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grpSp>
      <p:sp>
        <p:nvSpPr>
          <p:cNvPr id="141" name="文本框 140"/>
          <p:cNvSpPr txBox="1"/>
          <p:nvPr/>
        </p:nvSpPr>
        <p:spPr>
          <a:xfrm>
            <a:off x="2518816" y="2642106"/>
            <a:ext cx="4060558" cy="369332"/>
          </a:xfrm>
          <a:prstGeom prst="rect">
            <a:avLst/>
          </a:prstGeom>
          <a:noFill/>
          <a:ln>
            <a:noFill/>
          </a:ln>
        </p:spPr>
        <p:txBody>
          <a:bodyPr>
            <a:spAutoFit/>
          </a:bodyPr>
          <a:lstStyle/>
          <a:p>
            <a:pPr algn="ctr" eaLnBrk="1" fontAlgn="auto" hangingPunct="1">
              <a:spcBef>
                <a:spcPts val="0"/>
              </a:spcBef>
              <a:spcAft>
                <a:spcPts val="0"/>
              </a:spcAft>
              <a:defRPr/>
            </a:pPr>
            <a:r>
              <a:rPr lang="zh-CN" altLang="en-US" b="1" dirty="0" smtClean="0">
                <a:blipFill dpi="0" rotWithShape="1">
                  <a:blip r:embed="rId2"/>
                  <a:srcRect/>
                  <a:stretch>
                    <a:fillRect/>
                  </a:stretch>
                </a:blipFill>
                <a:latin typeface="+mn-lt"/>
                <a:ea typeface="+mn-ea"/>
              </a:rPr>
              <a:t>教师：张靓靓       办公室：教一</a:t>
            </a:r>
            <a:r>
              <a:rPr lang="en-US" altLang="zh-CN" b="1" dirty="0" smtClean="0">
                <a:blipFill dpi="0" rotWithShape="1">
                  <a:blip r:embed="rId2"/>
                  <a:srcRect/>
                  <a:stretch>
                    <a:fillRect/>
                  </a:stretch>
                </a:blipFill>
                <a:latin typeface="+mn-lt"/>
                <a:ea typeface="+mn-ea"/>
              </a:rPr>
              <a:t>230</a:t>
            </a:r>
            <a:endParaRPr lang="zh-CN" altLang="en-US" b="1" dirty="0">
              <a:blipFill dpi="0" rotWithShape="1">
                <a:blip r:embed="rId2"/>
                <a:srcRect/>
                <a:stretch>
                  <a:fillRect/>
                </a:stretch>
              </a:blipFill>
              <a:latin typeface="+mn-lt"/>
              <a:ea typeface="+mn-ea"/>
            </a:endParaRPr>
          </a:p>
        </p:txBody>
      </p:sp>
      <p:pic>
        <p:nvPicPr>
          <p:cNvPr id="68" name="图片 67"/>
          <p:cNvPicPr>
            <a:picLocks noChangeAspect="1"/>
          </p:cNvPicPr>
          <p:nvPr/>
        </p:nvPicPr>
        <p:blipFill>
          <a:blip r:embed="rId3" cstate="print"/>
          <a:stretch>
            <a:fillRect/>
          </a:stretch>
        </p:blipFill>
        <p:spPr>
          <a:xfrm>
            <a:off x="350110" y="3167646"/>
            <a:ext cx="3241776" cy="1401880"/>
          </a:xfrm>
          <a:prstGeom prst="rect">
            <a:avLst/>
          </a:prstGeom>
        </p:spPr>
      </p:pic>
    </p:spTree>
    <p:extLst>
      <p:ext uri="{BB962C8B-B14F-4D97-AF65-F5344CB8AC3E}">
        <p14:creationId xmlns:p14="http://schemas.microsoft.com/office/powerpoint/2010/main" val="21236478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954107"/>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受保护的成员变量和方法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修饰的成员变量和方法成为受保护的成员变量和受保护的方法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9" y="1409970"/>
            <a:ext cx="7405245" cy="1526412"/>
          </a:xfrm>
          <a:prstGeom prst="rect">
            <a:avLst/>
          </a:prstGeom>
        </p:spPr>
      </p:pic>
      <p:sp>
        <p:nvSpPr>
          <p:cNvPr id="9" name="文本框 8"/>
          <p:cNvSpPr txBox="1"/>
          <p:nvPr/>
        </p:nvSpPr>
        <p:spPr>
          <a:xfrm>
            <a:off x="150307" y="2987900"/>
            <a:ext cx="4474879" cy="369332"/>
          </a:xfrm>
          <a:prstGeom prst="rect">
            <a:avLst/>
          </a:prstGeom>
          <a:noFill/>
        </p:spPr>
        <p:txBody>
          <a:bodyPr wrap="non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假如</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erry</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是同一个包中的类，那么</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39" y="3357231"/>
            <a:ext cx="6429330" cy="1684847"/>
          </a:xfrm>
          <a:prstGeom prst="rect">
            <a:avLst/>
          </a:prstGeom>
        </p:spPr>
      </p:pic>
    </p:spTree>
    <p:extLst>
      <p:ext uri="{BB962C8B-B14F-4D97-AF65-F5344CB8AC3E}">
        <p14:creationId xmlns:p14="http://schemas.microsoft.com/office/powerpoint/2010/main" val="1323918047"/>
      </p:ext>
    </p:extLst>
  </p:cSld>
  <p:clrMapOvr>
    <a:masterClrMapping/>
  </p:clrMapOvr>
  <p:transition spd="med"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2200602"/>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受保护的成员变量和方法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spcBef>
                <a:spcPct val="10000"/>
              </a:spcBef>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类声明时，如果在关键字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class</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前面加上</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关键字，就称这样的类是一个</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spcBef>
                <a:spcPct val="10000"/>
              </a:spcBef>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可以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a:t>
            </a:r>
            <a:r>
              <a:rPr kumimoji="1" lang="zh-CN" altLang="en-US" b="1" dirty="0">
                <a:solidFill>
                  <a:srgbClr val="C00000"/>
                </a:solidFill>
                <a:latin typeface="微软雅黑" panose="020B0503020204020204" pitchFamily="34" charset="-122"/>
                <a:ea typeface="微软雅黑" panose="020B0503020204020204" pitchFamily="34" charset="-122"/>
              </a:rPr>
              <a:t>任何另外一个类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类创建对象。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spcBef>
                <a:spcPct val="10000"/>
              </a:spcBef>
            </a:pP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spcBef>
                <a:spcPct val="10000"/>
              </a:spcBef>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a:t>
            </a:r>
            <a:r>
              <a:rPr kumimoji="1" lang="zh-CN" altLang="en-US" b="1" dirty="0">
                <a:solidFill>
                  <a:srgbClr val="C00000"/>
                </a:solidFill>
                <a:latin typeface="微软雅黑" panose="020B0503020204020204" pitchFamily="34" charset="-122"/>
                <a:ea typeface="微软雅黑" panose="020B0503020204020204" pitchFamily="34" charset="-122"/>
              </a:rPr>
              <a:t>不加</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修饰，这样的类被称作</a:t>
            </a:r>
            <a:r>
              <a:rPr kumimoji="1" lang="zh-CN" altLang="en-US" b="1" dirty="0">
                <a:solidFill>
                  <a:srgbClr val="C00000"/>
                </a:solidFill>
                <a:latin typeface="微软雅黑" panose="020B0503020204020204" pitchFamily="34" charset="-122"/>
                <a:ea typeface="微软雅黑" panose="020B0503020204020204" pitchFamily="34" charset="-122"/>
              </a:rPr>
              <a:t>友好类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spcBef>
                <a:spcPct val="10000"/>
              </a:spcBef>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另外一个类中使用友好类创建对象时，要保证它们是</a:t>
            </a:r>
            <a:r>
              <a:rPr kumimoji="1" lang="zh-CN" altLang="en-US" b="1" dirty="0" smtClean="0">
                <a:solidFill>
                  <a:srgbClr val="C00000"/>
                </a:solidFill>
                <a:latin typeface="微软雅黑" panose="020B0503020204020204" pitchFamily="34" charset="-122"/>
                <a:ea typeface="微软雅黑" panose="020B0503020204020204" pitchFamily="34" charset="-122"/>
              </a:rPr>
              <a:t>在同一包中</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9742596"/>
      </p:ext>
    </p:extLst>
  </p:cSld>
  <p:clrMapOvr>
    <a:masterClrMapping/>
  </p:clrMapOvr>
  <p:transition spd="med"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基本类型的类包装</a:t>
            </a:r>
            <a:endParaRPr lang="zh-CN" altLang="en-US" sz="3200" b="1" dirty="0">
              <a:blipFill>
                <a:blip r:embed="rId2"/>
                <a:stretch>
                  <a:fillRect/>
                </a:stretch>
              </a:blipFill>
            </a:endParaRPr>
          </a:p>
        </p:txBody>
      </p:sp>
      <p:sp>
        <p:nvSpPr>
          <p:cNvPr id="2" name="矩形 1"/>
          <p:cNvSpPr/>
          <p:nvPr/>
        </p:nvSpPr>
        <p:spPr>
          <a:xfrm>
            <a:off x="106373" y="734420"/>
            <a:ext cx="8934596" cy="4278094"/>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的基本数据类型包括：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提供了基本数据类型相关的类，实现了对基本数据类型的封装</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这些</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类分别是：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Integer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类。这些类在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java.lang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包中。</a:t>
            </a: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类和</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类实现了对</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基本型数据的类包装。</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类的构造方法：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Double(double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类的构造方法：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Float(float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doubleValue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方法可以返回该对象含有的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型数据。</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floatValue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方法可以返回该对象含有的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型数据。 </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90950"/>
      </p:ext>
    </p:extLst>
  </p:cSld>
  <p:clrMapOvr>
    <a:masterClrMapping/>
  </p:clrMapOvr>
  <p:transition spd="med"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基本类型的类包装</a:t>
            </a:r>
            <a:endParaRPr lang="zh-CN" altLang="en-US" sz="3200" b="1" dirty="0">
              <a:blipFill>
                <a:blip r:embed="rId2"/>
                <a:stretch>
                  <a:fillRect/>
                </a:stretch>
              </a:blipFill>
            </a:endParaRPr>
          </a:p>
        </p:txBody>
      </p:sp>
      <p:sp>
        <p:nvSpPr>
          <p:cNvPr id="2" name="矩形 1"/>
          <p:cNvSpPr/>
          <p:nvPr/>
        </p:nvSpPr>
        <p:spPr>
          <a:xfrm>
            <a:off x="106373" y="734420"/>
            <a:ext cx="8934596" cy="3447098"/>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Integer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上述个类的构造方法分别 ：</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Byte(byte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Short(short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Integer(</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int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Long(long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Integer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对象分别调用</a:t>
            </a:r>
          </a:p>
          <a:p>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byteValue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shortValue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longValue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方法返回该对象含有的基本型数据。 </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0366716"/>
      </p:ext>
    </p:extLst>
  </p:cSld>
  <p:clrMapOvr>
    <a:masterClrMapping/>
  </p:clrMapOvr>
  <p:transition spd="med"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基本类型的类包装</a:t>
            </a:r>
            <a:endParaRPr lang="zh-CN" altLang="en-US" sz="3200" b="1" dirty="0">
              <a:blipFill>
                <a:blip r:embed="rId2"/>
                <a:stretch>
                  <a:fillRect/>
                </a:stretch>
              </a:blipFill>
            </a:endParaRPr>
          </a:p>
        </p:txBody>
      </p:sp>
      <p:sp>
        <p:nvSpPr>
          <p:cNvPr id="2" name="矩形 1"/>
          <p:cNvSpPr/>
          <p:nvPr/>
        </p:nvSpPr>
        <p:spPr>
          <a:xfrm>
            <a:off x="106373" y="734420"/>
            <a:ext cx="8934596" cy="3724096"/>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类实现了对</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基本型数据的类包装。</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类的构造方法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Character(char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c</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类中的一些常用类方法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调用</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charValue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方法可以返回该对象含有</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型数据；</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boolean</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isDigit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是数字字符方法返回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true,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否则返回</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false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boolean</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isLetter</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是字母方法返回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true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，否则返回</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false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7248717"/>
      </p:ext>
    </p:extLst>
  </p:cSld>
  <p:clrMapOvr>
    <a:masterClrMapping/>
  </p:clrMapOvr>
  <p:transition spd="med"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可变参数</a:t>
            </a:r>
            <a:endParaRPr lang="zh-CN" altLang="en-US" sz="3200" b="1" dirty="0">
              <a:blipFill>
                <a:blip r:embed="rId2"/>
                <a:stretch>
                  <a:fillRect/>
                </a:stretch>
              </a:blipFill>
            </a:endParaRPr>
          </a:p>
        </p:txBody>
      </p:sp>
      <p:sp>
        <p:nvSpPr>
          <p:cNvPr id="3" name="矩形 2"/>
          <p:cNvSpPr/>
          <p:nvPr/>
        </p:nvSpPr>
        <p:spPr>
          <a:xfrm>
            <a:off x="167424" y="714968"/>
            <a:ext cx="8976575" cy="4247317"/>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可变参数是指在声明方法时不给出参数列表中从某项直至最后一项参数的名字和个数，但这些参数的类型必须相同。可变参数使用“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表示若干个参数，这些参数的类型必须相同，最后一个参数必须是参数列表中的最后一个参数。例如：</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 void f(</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 x)</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的参数列表中，从第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个至最后一个参数都是</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型，但连续出现的</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型参数的个数不确定。称</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x</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的参数列表中的可变参数的“参数代表”。</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再如：</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 void g(double 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 x)</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个参数是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个至最后一个参数是</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型，但连续出现的</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型参数的个数不确定。称</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x</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的参数列表中的可变参数的“参数代表”。</a:t>
            </a:r>
          </a:p>
        </p:txBody>
      </p:sp>
    </p:spTree>
    <p:extLst>
      <p:ext uri="{BB962C8B-B14F-4D97-AF65-F5344CB8AC3E}">
        <p14:creationId xmlns:p14="http://schemas.microsoft.com/office/powerpoint/2010/main" val="112918548"/>
      </p:ext>
    </p:extLst>
  </p:cSld>
  <p:clrMapOvr>
    <a:masterClrMapping/>
  </p:clrMapOvr>
  <p:transition spd="med"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110" y="1026279"/>
            <a:ext cx="8332839" cy="1161857"/>
          </a:xfrm>
          <a:prstGeom prst="rect">
            <a:avLst/>
          </a:prstGeom>
          <a:noFill/>
          <a:ln>
            <a:noFill/>
          </a:ln>
        </p:spPr>
        <p:txBody>
          <a:bodyPr>
            <a:spAutoFit/>
          </a:bodyPr>
          <a:lstStyle/>
          <a:p>
            <a:pPr algn="ctr" eaLnBrk="1" fontAlgn="auto" hangingPunct="1">
              <a:spcBef>
                <a:spcPts val="0"/>
              </a:spcBef>
              <a:spcAft>
                <a:spcPts val="0"/>
              </a:spcAft>
              <a:defRPr/>
            </a:pPr>
            <a:r>
              <a:rPr lang="en-US" altLang="zh-CN"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Java</a:t>
            </a:r>
            <a:r>
              <a:rPr lang="zh-CN" altLang="en-US"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程序设计</a:t>
            </a:r>
          </a:p>
          <a:p>
            <a:pPr algn="ctr" eaLnBrk="1" fontAlgn="auto" hangingPunct="1">
              <a:spcBef>
                <a:spcPts val="0"/>
              </a:spcBef>
              <a:spcAft>
                <a:spcPts val="0"/>
              </a:spcAft>
              <a:defRPr/>
            </a:pP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                           ----</a:t>
            </a:r>
            <a:r>
              <a:rPr lang="zh-CN" altLang="en-US"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子类与继承</a:t>
            </a:r>
            <a:endParaRPr lang="zh-CN" altLang="en-US" sz="2000" b="1" dirty="0">
              <a:blipFill dpi="0" rotWithShape="1">
                <a:blip r:embed="rId2"/>
                <a:srcRect/>
                <a:stretch>
                  <a:fillRect/>
                </a:stretch>
              </a:blipFill>
              <a:latin typeface="微软雅黑" panose="020B0503020204020204" pitchFamily="34" charset="-122"/>
              <a:ea typeface="微软雅黑" panose="020B0503020204020204" pitchFamily="34" charset="-122"/>
            </a:endParaRPr>
          </a:p>
        </p:txBody>
      </p:sp>
      <p:grpSp>
        <p:nvGrpSpPr>
          <p:cNvPr id="3" name="组合 134"/>
          <p:cNvGrpSpPr/>
          <p:nvPr/>
        </p:nvGrpSpPr>
        <p:grpSpPr>
          <a:xfrm>
            <a:off x="1829562" y="2327673"/>
            <a:ext cx="5484878" cy="244078"/>
            <a:chOff x="2481804" y="4179888"/>
            <a:chExt cx="7313171" cy="325437"/>
          </a:xfrm>
          <a:solidFill>
            <a:schemeClr val="accent1">
              <a:lumMod val="75000"/>
            </a:schemeClr>
          </a:solidFill>
        </p:grpSpPr>
        <p:sp>
          <p:nvSpPr>
            <p:cNvPr id="14"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6"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1"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5"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0"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7"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2"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3"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5"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8"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9"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0"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2"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6"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7"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9"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0"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1"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2"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4"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6"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7"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8"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9"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0"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1"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2"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3"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4"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5"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6"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7"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6"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7"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9"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2"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3"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4"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5"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2"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3"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4"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grpSp>
      <p:sp>
        <p:nvSpPr>
          <p:cNvPr id="141" name="文本框 140"/>
          <p:cNvSpPr txBox="1"/>
          <p:nvPr/>
        </p:nvSpPr>
        <p:spPr>
          <a:xfrm>
            <a:off x="2518816" y="2642106"/>
            <a:ext cx="4060558" cy="369332"/>
          </a:xfrm>
          <a:prstGeom prst="rect">
            <a:avLst/>
          </a:prstGeom>
          <a:noFill/>
          <a:ln>
            <a:noFill/>
          </a:ln>
        </p:spPr>
        <p:txBody>
          <a:bodyPr>
            <a:spAutoFit/>
          </a:bodyPr>
          <a:lstStyle/>
          <a:p>
            <a:pPr algn="ctr" eaLnBrk="1" fontAlgn="auto" hangingPunct="1">
              <a:spcBef>
                <a:spcPts val="0"/>
              </a:spcBef>
              <a:spcAft>
                <a:spcPts val="0"/>
              </a:spcAft>
              <a:defRPr/>
            </a:pPr>
            <a:r>
              <a:rPr lang="zh-CN" altLang="en-US" b="1" dirty="0" smtClean="0">
                <a:blipFill dpi="0" rotWithShape="1">
                  <a:blip r:embed="rId2"/>
                  <a:srcRect/>
                  <a:stretch>
                    <a:fillRect/>
                  </a:stretch>
                </a:blipFill>
                <a:latin typeface="+mn-lt"/>
                <a:ea typeface="+mn-ea"/>
              </a:rPr>
              <a:t>教师：张靓靓       办公室：教一</a:t>
            </a:r>
            <a:r>
              <a:rPr lang="en-US" altLang="zh-CN" b="1" dirty="0" smtClean="0">
                <a:blipFill dpi="0" rotWithShape="1">
                  <a:blip r:embed="rId2"/>
                  <a:srcRect/>
                  <a:stretch>
                    <a:fillRect/>
                  </a:stretch>
                </a:blipFill>
                <a:latin typeface="+mn-lt"/>
                <a:ea typeface="+mn-ea"/>
              </a:rPr>
              <a:t>230</a:t>
            </a:r>
            <a:endParaRPr lang="zh-CN" altLang="en-US" b="1" dirty="0">
              <a:blipFill dpi="0" rotWithShape="1">
                <a:blip r:embed="rId2"/>
                <a:srcRect/>
                <a:stretch>
                  <a:fillRect/>
                </a:stretch>
              </a:blipFill>
              <a:latin typeface="+mn-lt"/>
              <a:ea typeface="+mn-ea"/>
            </a:endParaRPr>
          </a:p>
        </p:txBody>
      </p:sp>
      <p:pic>
        <p:nvPicPr>
          <p:cNvPr id="68" name="图片 67"/>
          <p:cNvPicPr>
            <a:picLocks noChangeAspect="1"/>
          </p:cNvPicPr>
          <p:nvPr/>
        </p:nvPicPr>
        <p:blipFill>
          <a:blip r:embed="rId3" cstate="print"/>
          <a:stretch>
            <a:fillRect/>
          </a:stretch>
        </p:blipFill>
        <p:spPr>
          <a:xfrm>
            <a:off x="350110" y="3167646"/>
            <a:ext cx="3241776" cy="1401880"/>
          </a:xfrm>
          <a:prstGeom prst="rect">
            <a:avLst/>
          </a:prstGeom>
        </p:spPr>
      </p:pic>
    </p:spTree>
    <p:extLst>
      <p:ext uri="{BB962C8B-B14F-4D97-AF65-F5344CB8AC3E}">
        <p14:creationId xmlns:p14="http://schemas.microsoft.com/office/powerpoint/2010/main" val="40013444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0547" y="1199266"/>
            <a:ext cx="4572000" cy="3170099"/>
          </a:xfrm>
          <a:prstGeom prst="rect">
            <a:avLst/>
          </a:prstGeom>
        </p:spPr>
        <p:txBody>
          <a:bodyPr>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子类与父类</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子类的继承性</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变量的隐藏和方法重写</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对象</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的上转型对象</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继承</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与多态</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类与</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面向</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抽象编程</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开</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闭原则</a:t>
            </a:r>
          </a:p>
        </p:txBody>
      </p:sp>
      <p:sp>
        <p:nvSpPr>
          <p:cNvPr id="4" name="矩形 3"/>
          <p:cNvSpPr/>
          <p:nvPr/>
        </p:nvSpPr>
        <p:spPr>
          <a:xfrm>
            <a:off x="886497" y="594379"/>
            <a:ext cx="1420582" cy="584775"/>
          </a:xfrm>
          <a:prstGeom prst="rect">
            <a:avLst/>
          </a:prstGeom>
        </p:spPr>
        <p:txBody>
          <a:bodyPr wrap="none">
            <a:spAutoFit/>
          </a:bodyPr>
          <a:lstStyle/>
          <a:p>
            <a:pPr eaLnBrk="1" fontAlgn="auto" hangingPunct="1">
              <a:spcBef>
                <a:spcPts val="0"/>
              </a:spcBef>
              <a:spcAft>
                <a:spcPts val="0"/>
              </a:spcAft>
              <a:defRPr/>
            </a:pPr>
            <a:r>
              <a:rPr lang="zh-CN" altLang="en-US" sz="3200" b="1" dirty="0">
                <a:blipFill>
                  <a:blip r:embed="rId2"/>
                  <a:stretch>
                    <a:fillRect/>
                  </a:stretch>
                </a:blipFill>
              </a:rPr>
              <a:t>目录：</a:t>
            </a:r>
          </a:p>
        </p:txBody>
      </p:sp>
    </p:spTree>
    <p:extLst>
      <p:ext uri="{BB962C8B-B14F-4D97-AF65-F5344CB8AC3E}">
        <p14:creationId xmlns:p14="http://schemas.microsoft.com/office/powerpoint/2010/main" val="2796025412"/>
      </p:ext>
    </p:extLst>
  </p:cSld>
  <p:clrMapOvr>
    <a:masterClrMapping/>
  </p:clrMapOvr>
  <p:transition spd="med"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子类与父类</a:t>
            </a:r>
            <a:endParaRPr lang="zh-CN" altLang="en-US" sz="3200" b="1" dirty="0">
              <a:blipFill>
                <a:blip r:embed="rId2"/>
                <a:stretch>
                  <a:fillRect/>
                </a:stretch>
              </a:blipFill>
            </a:endParaRPr>
          </a:p>
        </p:txBody>
      </p:sp>
      <p:sp>
        <p:nvSpPr>
          <p:cNvPr id="3" name="矩形 2"/>
          <p:cNvSpPr/>
          <p:nvPr/>
        </p:nvSpPr>
        <p:spPr>
          <a:xfrm>
            <a:off x="188494" y="639273"/>
            <a:ext cx="8923422" cy="3416320"/>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利用继承，可以先编写一个共有属性的一般类，根据该一般类再编写具有特殊属性的新类，新类</a:t>
            </a:r>
            <a:r>
              <a:rPr kumimoji="1" lang="zh-CN" altLang="en-US" b="1" dirty="0">
                <a:solidFill>
                  <a:srgbClr val="C00000"/>
                </a:solidFill>
                <a:latin typeface="微软雅黑" panose="020B0503020204020204" pitchFamily="34" charset="-122"/>
                <a:ea typeface="微软雅黑" panose="020B0503020204020204" pitchFamily="34" charset="-122"/>
              </a:rPr>
              <a:t>继承</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一般类的状态和行为，并根据需要</a:t>
            </a:r>
            <a:r>
              <a:rPr kumimoji="1" lang="zh-CN" altLang="en-US" b="1" dirty="0">
                <a:solidFill>
                  <a:srgbClr val="C00000"/>
                </a:solidFill>
                <a:latin typeface="微软雅黑" panose="020B0503020204020204" pitchFamily="34" charset="-122"/>
                <a:ea typeface="微软雅黑" panose="020B0503020204020204" pitchFamily="34" charset="-122"/>
              </a:rPr>
              <a:t>增加它自己的新的状态和行为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由</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继承而得到的类称为子类，被继承的类称为父类（超类）。</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一个类的子类的格式如下：</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class </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子类名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extends </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父类名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 </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例如</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class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Student</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extends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People</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 </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4130730"/>
      </p:ext>
    </p:extLst>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子类的继承</a:t>
            </a:r>
            <a:endParaRPr lang="zh-CN" altLang="en-US" sz="3200" b="1" dirty="0">
              <a:blipFill>
                <a:blip r:embed="rId2"/>
                <a:stretch>
                  <a:fillRect/>
                </a:stretch>
              </a:blipFill>
            </a:endParaRPr>
          </a:p>
        </p:txBody>
      </p:sp>
      <p:sp>
        <p:nvSpPr>
          <p:cNvPr id="2" name="矩形 1"/>
          <p:cNvSpPr/>
          <p:nvPr/>
        </p:nvSpPr>
        <p:spPr>
          <a:xfrm>
            <a:off x="106373" y="635536"/>
            <a:ext cx="8893248" cy="3447098"/>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所谓子类继承父类的成员变量作为自己的一个成员变量，就好象它们是在子类中直接声明一样，可以被子类中自己定义的任何实例方法操作</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所谓子类继承父类的方法作为子类中的一个方法，就象它们是在子类中直接定义了一样，可以被子类中自己定义的任何实例方法调用。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子类和父类在同一包中的继承性</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如果子类和父类在同一个包中，那么，子类自然地继承了其父类中不是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的成员变量作为自己的成员变量，并且也自然地继承了父类中不是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的方法作为自己的方法，继承的成员变量或方法的访问权限保持不变。</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5396508"/>
      </p:ext>
    </p:extLst>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ChangeArrowheads="1"/>
          </p:cNvSpPr>
          <p:nvPr/>
        </p:nvSpPr>
        <p:spPr bwMode="auto">
          <a:xfrm>
            <a:off x="656972" y="352576"/>
            <a:ext cx="5257800" cy="4655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476250" indent="-4762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t" hangingPunct="1"/>
            <a:endParaRPr lang="zh-CN" altLang="en-US" sz="1600" b="1" dirty="0">
              <a:solidFill>
                <a:srgbClr val="3333FF"/>
              </a:solidFill>
              <a:latin typeface="Tahoma" panose="020B0604030504040204" pitchFamily="34" charset="0"/>
            </a:endParaRPr>
          </a:p>
          <a:p>
            <a:pPr algn="just" eaLnBrk="1" fontAlgn="t" hangingPunct="1">
              <a:spcBef>
                <a:spcPct val="50000"/>
              </a:spcBef>
              <a:buClr>
                <a:srgbClr val="3333FF"/>
              </a:buClr>
              <a:buSzPct val="150000"/>
              <a:buFont typeface="Wingdings" panose="05000000000000000000" pitchFamily="2" charset="2"/>
              <a:buChar char="§"/>
            </a:pPr>
            <a:r>
              <a:rPr lang="zh-CN" altLang="en-US" sz="1600" b="1" dirty="0" smtClean="0">
                <a:solidFill>
                  <a:schemeClr val="bg1"/>
                </a:solidFill>
                <a:latin typeface="微软雅黑" panose="020B0503020204020204" pitchFamily="34" charset="-122"/>
                <a:ea typeface="微软雅黑" panose="020B0503020204020204" pitchFamily="34" charset="-122"/>
              </a:rPr>
              <a:t>面向对象</a:t>
            </a:r>
            <a:r>
              <a:rPr lang="zh-CN" altLang="en-US" sz="1600" b="1" dirty="0">
                <a:solidFill>
                  <a:schemeClr val="bg1"/>
                </a:solidFill>
                <a:latin typeface="微软雅黑" panose="020B0503020204020204" pitchFamily="34" charset="-122"/>
                <a:ea typeface="微软雅黑" panose="020B0503020204020204" pitchFamily="34" charset="-122"/>
              </a:rPr>
              <a:t>的特性</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类</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构造方法与对象的创建</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参数传值</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对象的组合</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实例成员与类成员</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方法重载与多态</a:t>
            </a:r>
          </a:p>
          <a:p>
            <a:pPr algn="just" eaLnBrk="1" fontAlgn="t" hangingPunct="1">
              <a:spcBef>
                <a:spcPct val="50000"/>
              </a:spcBef>
              <a:buClr>
                <a:srgbClr val="3333FF"/>
              </a:buClr>
              <a:buSzPct val="150000"/>
              <a:buFont typeface="Wingdings" panose="05000000000000000000" pitchFamily="2" charset="2"/>
              <a:buChar char="§"/>
            </a:pPr>
            <a:r>
              <a:rPr lang="en-US" altLang="zh-CN" sz="1600" b="1" dirty="0">
                <a:solidFill>
                  <a:schemeClr val="bg1"/>
                </a:solidFill>
                <a:latin typeface="微软雅黑" panose="020B0503020204020204" pitchFamily="34" charset="-122"/>
                <a:ea typeface="微软雅黑" panose="020B0503020204020204" pitchFamily="34" charset="-122"/>
              </a:rPr>
              <a:t>this</a:t>
            </a:r>
            <a:r>
              <a:rPr lang="zh-CN" altLang="en-US" sz="1600" b="1" dirty="0">
                <a:solidFill>
                  <a:schemeClr val="bg1"/>
                </a:solidFill>
                <a:latin typeface="微软雅黑" panose="020B0503020204020204" pitchFamily="34" charset="-122"/>
                <a:ea typeface="微软雅黑" panose="020B0503020204020204" pitchFamily="34" charset="-122"/>
              </a:rPr>
              <a:t>关键字</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包</a:t>
            </a:r>
          </a:p>
          <a:p>
            <a:pPr algn="just" eaLnBrk="1" fontAlgn="t" hangingPunct="1">
              <a:spcBef>
                <a:spcPct val="50000"/>
              </a:spcBef>
              <a:buClr>
                <a:srgbClr val="3333FF"/>
              </a:buClr>
              <a:buSzPct val="150000"/>
              <a:buFont typeface="Wingdings" panose="05000000000000000000" pitchFamily="2" charset="2"/>
              <a:buChar char="§"/>
            </a:pPr>
            <a:r>
              <a:rPr lang="en-US" altLang="zh-CN" sz="1600" b="1" dirty="0">
                <a:solidFill>
                  <a:schemeClr val="bg1"/>
                </a:solidFill>
                <a:latin typeface="微软雅黑" panose="020B0503020204020204" pitchFamily="34" charset="-122"/>
                <a:ea typeface="微软雅黑" panose="020B0503020204020204" pitchFamily="34" charset="-122"/>
              </a:rPr>
              <a:t>import</a:t>
            </a:r>
            <a:r>
              <a:rPr lang="zh-CN" altLang="en-US" sz="1600" b="1" dirty="0">
                <a:solidFill>
                  <a:schemeClr val="bg1"/>
                </a:solidFill>
                <a:latin typeface="微软雅黑" panose="020B0503020204020204" pitchFamily="34" charset="-122"/>
                <a:ea typeface="微软雅黑" panose="020B0503020204020204" pitchFamily="34" charset="-122"/>
              </a:rPr>
              <a:t>语句，访问权限</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可变</a:t>
            </a:r>
            <a:r>
              <a:rPr lang="zh-CN" altLang="en-US" sz="1600" b="1" dirty="0" smtClean="0">
                <a:solidFill>
                  <a:schemeClr val="bg1"/>
                </a:solidFill>
                <a:latin typeface="微软雅黑" panose="020B0503020204020204" pitchFamily="34" charset="-122"/>
                <a:ea typeface="微软雅黑" panose="020B0503020204020204" pitchFamily="34" charset="-122"/>
              </a:rPr>
              <a:t>参数</a:t>
            </a:r>
            <a:endParaRPr lang="zh-CN" altLang="en-US" sz="1600" b="1" dirty="0">
              <a:solidFill>
                <a:schemeClr val="bg1"/>
              </a:solidFill>
              <a:latin typeface="微软雅黑" panose="020B0503020204020204" pitchFamily="34" charset="-122"/>
              <a:ea typeface="微软雅黑" panose="020B0503020204020204" pitchFamily="34" charset="-122"/>
            </a:endParaRPr>
          </a:p>
          <a:p>
            <a:pPr algn="just" eaLnBrk="1" fontAlgn="t" hangingPunct="1">
              <a:spcBef>
                <a:spcPct val="50000"/>
              </a:spcBef>
              <a:buClr>
                <a:srgbClr val="3333FF"/>
              </a:buClr>
              <a:buSzPct val="120000"/>
            </a:pPr>
            <a:endParaRPr lang="zh-CN" altLang="en-US" sz="1200" b="1" dirty="0">
              <a:latin typeface="Tahoma" panose="020B0604030504040204" pitchFamily="34" charset="0"/>
            </a:endParaRPr>
          </a:p>
        </p:txBody>
      </p:sp>
      <p:sp>
        <p:nvSpPr>
          <p:cNvPr id="7" name="矩形 6"/>
          <p:cNvSpPr/>
          <p:nvPr/>
        </p:nvSpPr>
        <p:spPr>
          <a:xfrm>
            <a:off x="548688" y="214606"/>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目录：</a:t>
            </a:r>
            <a:endParaRPr lang="zh-CN" altLang="en-US" sz="3200" b="1" dirty="0">
              <a:blipFill>
                <a:blip r:embed="rId2"/>
                <a:stretch>
                  <a:fillRect/>
                </a:stretch>
              </a:blipFill>
            </a:endParaRPr>
          </a:p>
        </p:txBody>
      </p:sp>
    </p:spTree>
    <p:extLst>
      <p:ext uri="{BB962C8B-B14F-4D97-AF65-F5344CB8AC3E}">
        <p14:creationId xmlns:p14="http://schemas.microsoft.com/office/powerpoint/2010/main" val="739163634"/>
      </p:ext>
    </p:extLst>
  </p:cSld>
  <p:clrMapOvr>
    <a:masterClrMapping/>
  </p:clrMapOvr>
  <p:transition spd="med"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子类的继承</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08" y="692307"/>
            <a:ext cx="3148036" cy="272417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8306" y="692307"/>
            <a:ext cx="5050354" cy="192280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8306" y="2615112"/>
            <a:ext cx="5050354" cy="66871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27" y="3506893"/>
            <a:ext cx="2069814" cy="800411"/>
          </a:xfrm>
          <a:prstGeom prst="rect">
            <a:avLst/>
          </a:prstGeom>
        </p:spPr>
      </p:pic>
    </p:spTree>
    <p:extLst>
      <p:ext uri="{BB962C8B-B14F-4D97-AF65-F5344CB8AC3E}">
        <p14:creationId xmlns:p14="http://schemas.microsoft.com/office/powerpoint/2010/main" val="251816998"/>
      </p:ext>
    </p:extLst>
  </p:cSld>
  <p:clrMapOvr>
    <a:masterClrMapping/>
  </p:clrMapOvr>
  <p:transition spd="med"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子类的继承</a:t>
            </a:r>
            <a:endParaRPr lang="zh-CN" altLang="en-US" sz="3200" b="1" dirty="0">
              <a:blipFill>
                <a:blip r:embed="rId2"/>
                <a:stretch>
                  <a:fillRect/>
                </a:stretch>
              </a:blipFill>
            </a:endParaRPr>
          </a:p>
        </p:txBody>
      </p:sp>
      <p:sp>
        <p:nvSpPr>
          <p:cNvPr id="2" name="矩形 1"/>
          <p:cNvSpPr/>
          <p:nvPr/>
        </p:nvSpPr>
        <p:spPr>
          <a:xfrm>
            <a:off x="28483" y="663211"/>
            <a:ext cx="3943708"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子类和父</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类不在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同一包中的继承性</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04535" y="1063321"/>
            <a:ext cx="8887327" cy="1200329"/>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如果子类和父类不在同一个包中，那么，子类继承了父类的</a:t>
            </a:r>
            <a:r>
              <a:rPr kumimoji="1" lang="en-US" altLang="zh-CN" b="1" dirty="0">
                <a:solidFill>
                  <a:srgbClr val="C00000"/>
                </a:solidFill>
                <a:latin typeface="微软雅黑" panose="020B0503020204020204" pitchFamily="34" charset="-122"/>
                <a:ea typeface="微软雅黑" panose="020B0503020204020204" pitchFamily="34" charset="-122"/>
              </a:rPr>
              <a:t>protected</a:t>
            </a:r>
            <a:r>
              <a:rPr kumimoji="1" lang="zh-CN" altLang="en-US" b="1" dirty="0">
                <a:solidFill>
                  <a:srgbClr val="C00000"/>
                </a:solidFill>
                <a:latin typeface="微软雅黑" panose="020B0503020204020204" pitchFamily="34" charset="-122"/>
                <a:ea typeface="微软雅黑" panose="020B0503020204020204" pitchFamily="34" charset="-122"/>
              </a:rPr>
              <a:t>、</a:t>
            </a:r>
            <a:r>
              <a:rPr kumimoji="1" lang="en-US" altLang="zh-CN" b="1" dirty="0">
                <a:solidFill>
                  <a:srgbClr val="C00000"/>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成员变量做为子类的成员变量，并且继承了父类的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方法为子类的方法，继承的成员或方法的访问权限保持不变。</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804011278"/>
      </p:ext>
    </p:extLst>
  </p:cSld>
  <p:clrMapOvr>
    <a:masterClrMapping/>
  </p:clrMapOvr>
  <p:transition spd="med"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3"/>
                  <a:stretch>
                    <a:fillRect/>
                  </a:stretch>
                </a:blipFill>
              </a:rPr>
              <a:t>子类的继承</a:t>
            </a:r>
            <a:endParaRPr lang="zh-CN" altLang="en-US" sz="3200" b="1" dirty="0">
              <a:blipFill>
                <a:blip r:embed="rId3"/>
                <a:stretch>
                  <a:fillRect/>
                </a:stretch>
              </a:blipFill>
            </a:endParaRPr>
          </a:p>
        </p:txBody>
      </p:sp>
      <p:sp>
        <p:nvSpPr>
          <p:cNvPr id="2" name="矩形 1"/>
          <p:cNvSpPr/>
          <p:nvPr/>
        </p:nvSpPr>
        <p:spPr>
          <a:xfrm>
            <a:off x="28483" y="663211"/>
            <a:ext cx="2337499"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继承关系的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图</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64432" y="1063321"/>
            <a:ext cx="4692315" cy="1477328"/>
          </a:xfrm>
          <a:prstGeom prst="rect">
            <a:avLst/>
          </a:prstGeom>
          <a:ln w="19050">
            <a:solidFill>
              <a:schemeClr val="accent5">
                <a:lumMod val="75000"/>
              </a:schemeClr>
            </a:solidFill>
          </a:ln>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如果一个类是另一个类的子类，那么</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通过使用一个实线连接两个类的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图来表示二者之间的继承关系，实线的起始端是子类的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图，终点端是父类的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图，但终点端使用一个空心的三角形表示实线的结束。 </a:t>
            </a:r>
          </a:p>
        </p:txBody>
      </p:sp>
      <p:graphicFrame>
        <p:nvGraphicFramePr>
          <p:cNvPr id="8" name="Object 4"/>
          <p:cNvGraphicFramePr>
            <a:graphicFrameLocks noChangeAspect="1"/>
          </p:cNvGraphicFramePr>
          <p:nvPr>
            <p:extLst>
              <p:ext uri="{D42A27DB-BD31-4B8C-83A1-F6EECF244321}">
                <p14:modId xmlns:p14="http://schemas.microsoft.com/office/powerpoint/2010/main" val="3005966561"/>
              </p:ext>
            </p:extLst>
          </p:nvPr>
        </p:nvGraphicFramePr>
        <p:xfrm>
          <a:off x="5257800" y="1063321"/>
          <a:ext cx="2743200" cy="3810000"/>
        </p:xfrm>
        <a:graphic>
          <a:graphicData uri="http://schemas.openxmlformats.org/presentationml/2006/ole">
            <mc:AlternateContent xmlns:mc="http://schemas.openxmlformats.org/markup-compatibility/2006">
              <mc:Choice xmlns:v="urn:schemas-microsoft-com:vml" Requires="v">
                <p:oleObj spid="_x0000_s13422" name="位图图像" r:id="rId4" imgW="1448002" imgH="2285714" progId="Paint.Picture">
                  <p:embed/>
                </p:oleObj>
              </mc:Choice>
              <mc:Fallback>
                <p:oleObj name="位图图像" r:id="rId4" imgW="1448002" imgH="2285714" progId="Paint.Picture">
                  <p:embed/>
                  <p:pic>
                    <p:nvPicPr>
                      <p:cNvPr id="2253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063321"/>
                        <a:ext cx="27432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22234997"/>
      </p:ext>
    </p:extLst>
  </p:cSld>
  <p:clrMapOvr>
    <a:masterClrMapping/>
  </p:clrMapOvr>
  <p:transition spd="med"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2" name="矩形 1"/>
          <p:cNvSpPr/>
          <p:nvPr/>
        </p:nvSpPr>
        <p:spPr>
          <a:xfrm>
            <a:off x="28483" y="663211"/>
            <a:ext cx="2024913"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成员变量的隐藏</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252662" y="1063321"/>
            <a:ext cx="8891337" cy="2031325"/>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对于子类可以从父类继承的成员变量，只要子类中声明的成员变量和父类中的成员变量</a:t>
            </a:r>
            <a:r>
              <a:rPr kumimoji="1" lang="zh-CN" altLang="en-US" b="1" dirty="0">
                <a:solidFill>
                  <a:srgbClr val="C00000"/>
                </a:solidFill>
                <a:latin typeface="微软雅黑" panose="020B0503020204020204" pitchFamily="34" charset="-122"/>
                <a:ea typeface="微软雅黑" panose="020B0503020204020204" pitchFamily="34" charset="-122"/>
              </a:rPr>
              <a:t>同名</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时，子类就隐藏了继承的成员变量，子类自己声明定义的方法操作与父类同名的成员变量是指</a:t>
            </a:r>
            <a:r>
              <a:rPr kumimoji="1" lang="zh-CN" altLang="en-US" b="1" dirty="0">
                <a:solidFill>
                  <a:srgbClr val="C00000"/>
                </a:solidFill>
                <a:latin typeface="微软雅黑" panose="020B0503020204020204" pitchFamily="34" charset="-122"/>
                <a:ea typeface="微软雅黑" panose="020B0503020204020204" pitchFamily="34" charset="-122"/>
              </a:rPr>
              <a:t>子类重新声明定义的这个成员变量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注：子类还是可以调用从父</a:t>
            </a:r>
            <a:r>
              <a:rPr kumimoji="1" lang="zh-CN" altLang="en-US" b="1" dirty="0" smtClean="0">
                <a:solidFill>
                  <a:srgbClr val="C00000"/>
                </a:solidFill>
                <a:latin typeface="微软雅黑" panose="020B0503020204020204" pitchFamily="34" charset="-122"/>
                <a:ea typeface="微软雅黑" panose="020B0503020204020204" pitchFamily="34" charset="-122"/>
              </a:rPr>
              <a:t>类继承的方法操作</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隐藏的成员变量。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9408289"/>
      </p:ext>
    </p:extLst>
  </p:cSld>
  <p:clrMapOvr>
    <a:masterClrMapping/>
  </p:clrMapOvr>
  <p:transition spd="med"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6373" y="659682"/>
            <a:ext cx="2717411"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方法重写（方法覆盖）</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06373" y="1048773"/>
            <a:ext cx="8795085" cy="3416320"/>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子类通过重写可以隐藏已继承的实例方法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．重写的语法规则</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果子类可以继承父类的某个实例方法，那么子类就有权利重写这个方法。</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重写是指：子类中定义一个方法，这个方法的类型和父类的方法的类型一致或者是父类的方法的类型的子类型，并且这个</a:t>
            </a:r>
            <a:r>
              <a:rPr kumimoji="1" lang="zh-CN" altLang="en-US" b="1" dirty="0">
                <a:solidFill>
                  <a:srgbClr val="C00000"/>
                </a:solidFill>
                <a:latin typeface="微软雅黑" panose="020B0503020204020204" pitchFamily="34" charset="-122"/>
                <a:ea typeface="微软雅黑" panose="020B0503020204020204" pitchFamily="34" charset="-122"/>
              </a:rPr>
              <a:t>方法的名字、参数个数、参数的类型</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和父类的方法</a:t>
            </a:r>
            <a:r>
              <a:rPr kumimoji="1" lang="zh-CN" altLang="en-US" b="1" dirty="0">
                <a:solidFill>
                  <a:srgbClr val="C00000"/>
                </a:solidFill>
                <a:latin typeface="微软雅黑" panose="020B0503020204020204" pitchFamily="34" charset="-122"/>
                <a:ea typeface="微软雅黑" panose="020B0503020204020204" pitchFamily="34" charset="-122"/>
              </a:rPr>
              <a:t>完全相同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．重写的目的</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子</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类通过方法的重写可以隐藏继承的方法，子类通过方法的重写可以把父类的状态和行为改变为自身的状态和行为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。如果子类想使用被隐藏的方法或成员变量，必须使用关键字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368516"/>
      </p:ext>
    </p:extLst>
  </p:cSld>
  <p:clrMapOvr>
    <a:masterClrMapping/>
  </p:clrMapOvr>
  <p:transition spd="med"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2164" y="598360"/>
            <a:ext cx="8979672" cy="584775"/>
          </a:xfrm>
          <a:prstGeom prst="rect">
            <a:avLst/>
          </a:prstGeom>
        </p:spPr>
        <p:txBody>
          <a:bodyPr wrap="square">
            <a:spAutoFit/>
          </a:bodyPr>
          <a:lstStyle/>
          <a:p>
            <a:pPr eaLnBrk="1" hangingPunct="1"/>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高考入学考试课程为三们，每门满分为</a:t>
            </a:r>
            <a:r>
              <a:rPr kumimoji="1" lang="en-US" altLang="zh-CN" sz="1600" b="1" dirty="0">
                <a:solidFill>
                  <a:schemeClr val="bg1">
                    <a:lumMod val="85000"/>
                  </a:schemeClr>
                </a:solidFill>
                <a:latin typeface="微软雅黑" panose="020B0503020204020204" pitchFamily="34" charset="-122"/>
                <a:ea typeface="微软雅黑" panose="020B0503020204020204" pitchFamily="34" charset="-122"/>
              </a:rPr>
              <a:t>100</a:t>
            </a:r>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。在高考招生时，大学录取规则：录取最底分数线是</a:t>
            </a:r>
            <a:r>
              <a:rPr kumimoji="1" lang="en-US" altLang="zh-CN" sz="1600" b="1" dirty="0">
                <a:solidFill>
                  <a:schemeClr val="bg1">
                    <a:lumMod val="85000"/>
                  </a:schemeClr>
                </a:solidFill>
                <a:latin typeface="微软雅黑" panose="020B0503020204020204" pitchFamily="34" charset="-122"/>
                <a:ea typeface="微软雅黑" panose="020B0503020204020204" pitchFamily="34" charset="-122"/>
              </a:rPr>
              <a:t>200</a:t>
            </a:r>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分，而重点大学重写录取规则：录取最底分数线是</a:t>
            </a:r>
            <a:r>
              <a:rPr kumimoji="1" lang="en-US" altLang="zh-CN" sz="1600" b="1" dirty="0">
                <a:solidFill>
                  <a:schemeClr val="bg1">
                    <a:lumMod val="85000"/>
                  </a:schemeClr>
                </a:solidFill>
                <a:latin typeface="微软雅黑" panose="020B0503020204020204" pitchFamily="34" charset="-122"/>
                <a:ea typeface="微软雅黑" panose="020B0503020204020204" pitchFamily="34" charset="-122"/>
              </a:rPr>
              <a:t>245</a:t>
            </a:r>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1179606"/>
            <a:ext cx="4210081" cy="215742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616" y="1179606"/>
            <a:ext cx="4391057" cy="2147903"/>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373" y="3378326"/>
            <a:ext cx="4689206" cy="172419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929" y="3378326"/>
            <a:ext cx="1357322" cy="485779"/>
          </a:xfrm>
          <a:prstGeom prst="rect">
            <a:avLst/>
          </a:prstGeom>
        </p:spPr>
      </p:pic>
    </p:spTree>
    <p:extLst>
      <p:ext uri="{BB962C8B-B14F-4D97-AF65-F5344CB8AC3E}">
        <p14:creationId xmlns:p14="http://schemas.microsoft.com/office/powerpoint/2010/main" val="3285846201"/>
      </p:ext>
    </p:extLst>
  </p:cSld>
  <p:clrMapOvr>
    <a:masterClrMapping/>
  </p:clrMapOvr>
  <p:transition spd="med"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72876"/>
            <a:ext cx="5576928" cy="43672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287" y="672876"/>
            <a:ext cx="1357322" cy="438153"/>
          </a:xfrm>
          <a:prstGeom prst="rect">
            <a:avLst/>
          </a:prstGeom>
        </p:spPr>
      </p:pic>
    </p:spTree>
    <p:extLst>
      <p:ext uri="{BB962C8B-B14F-4D97-AF65-F5344CB8AC3E}">
        <p14:creationId xmlns:p14="http://schemas.microsoft.com/office/powerpoint/2010/main" val="4092251156"/>
      </p:ext>
    </p:extLst>
  </p:cSld>
  <p:clrMapOvr>
    <a:masterClrMapping/>
  </p:clrMapOvr>
  <p:transition spd="med"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6373" y="659682"/>
            <a:ext cx="2255746"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方法重写注意事项</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06373" y="1048773"/>
            <a:ext cx="8795085" cy="646331"/>
          </a:xfrm>
          <a:prstGeom prst="rect">
            <a:avLst/>
          </a:prstGeom>
        </p:spPr>
        <p:txBody>
          <a:bodyPr wrap="square">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重写父类的方法时，不可以降低方法的访问权限，如子类重写父类的方法</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，该方法在父类中的访问权限是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级别，子类重写时不允许级别低于</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2" y="1643589"/>
            <a:ext cx="6251169" cy="2880931"/>
          </a:xfrm>
          <a:prstGeom prst="rect">
            <a:avLst/>
          </a:prstGeom>
        </p:spPr>
      </p:pic>
      <p:sp>
        <p:nvSpPr>
          <p:cNvPr id="3" name="矩形 2"/>
          <p:cNvSpPr/>
          <p:nvPr/>
        </p:nvSpPr>
        <p:spPr>
          <a:xfrm>
            <a:off x="157470" y="4589372"/>
            <a:ext cx="4797211" cy="369332"/>
          </a:xfrm>
          <a:prstGeom prst="rect">
            <a:avLst/>
          </a:prstGeom>
        </p:spPr>
        <p:txBody>
          <a:bodyPr wrap="none">
            <a:spAutoFit/>
          </a:bodyPr>
          <a:lstStyle/>
          <a:p>
            <a:r>
              <a:rPr kumimoji="1" lang="en-US" b="1" dirty="0">
                <a:solidFill>
                  <a:schemeClr val="accent6">
                    <a:lumMod val="75000"/>
                  </a:schemeClr>
                </a:solidFill>
                <a:latin typeface="微软雅黑" panose="020B0503020204020204" pitchFamily="34" charset="-122"/>
                <a:ea typeface="微软雅黑" panose="020B0503020204020204" pitchFamily="34" charset="-122"/>
              </a:rPr>
              <a:t>public &gt; protected &gt; (default) &gt; private</a:t>
            </a:r>
          </a:p>
        </p:txBody>
      </p:sp>
    </p:spTree>
    <p:extLst>
      <p:ext uri="{BB962C8B-B14F-4D97-AF65-F5344CB8AC3E}">
        <p14:creationId xmlns:p14="http://schemas.microsoft.com/office/powerpoint/2010/main" val="3517293677"/>
      </p:ext>
    </p:extLst>
  </p:cSld>
  <p:clrMapOvr>
    <a:masterClrMapping/>
  </p:clrMapOvr>
  <p:transition spd="med" advClick="0" advTm="3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6373" y="659682"/>
            <a:ext cx="4289957"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操作被隐藏的成员变量和方法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52662" y="1059792"/>
            <a:ext cx="8725436" cy="1698927"/>
          </a:xfrm>
          <a:prstGeom prst="rect">
            <a:avLst/>
          </a:prstGeom>
        </p:spPr>
        <p:txBody>
          <a:bodyPr wrap="square">
            <a:spAutoFit/>
          </a:bodyPr>
          <a:lstStyle/>
          <a:p>
            <a:pPr algn="just" eaLnBrk="1" hangingPunct="1"/>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子类可以隐藏从父类继承的成员变量和方法，如果在子类中想使用被子类隐藏的成员变量或方法就可以使用关键字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super</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比如</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super.x、super.play</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就是访问和调用被子类隐藏的成员变量</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x</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play()。</a:t>
            </a:r>
          </a:p>
          <a:p>
            <a:pPr algn="just" eaLnBrk="1" hangingPunct="1">
              <a:lnSpc>
                <a:spcPct val="90000"/>
              </a:lnSpc>
            </a:pPr>
            <a:r>
              <a:rPr lang="zh-CN" altLang="en-US" b="1" dirty="0">
                <a:latin typeface="宋体" panose="02010600030101010101" pitchFamily="2" charset="-122"/>
              </a:rPr>
              <a:t>    </a:t>
            </a:r>
            <a:endParaRPr lang="zh-CN" altLang="en-US" b="1" dirty="0">
              <a:solidFill>
                <a:srgbClr val="FF0000"/>
              </a:solidFill>
              <a:latin typeface="宋体" panose="02010600030101010101" pitchFamily="2" charset="-122"/>
            </a:endParaRPr>
          </a:p>
          <a:p>
            <a:pPr algn="just" eaLnBrk="1" hangingPunct="1"/>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597647"/>
      </p:ext>
    </p:extLst>
  </p:cSld>
  <p:clrMapOvr>
    <a:masterClrMapping/>
  </p:clrMapOvr>
  <p:transition spd="med"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06373" y="676641"/>
            <a:ext cx="8891337" cy="313932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假设银行已经有了按整年</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计算利息的一般方法，其中</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只能取正整数。比如按整年计算的方法：</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b="1" dirty="0">
                <a:solidFill>
                  <a:schemeClr val="accent2">
                    <a:lumMod val="75000"/>
                  </a:schemeClr>
                </a:solidFill>
                <a:latin typeface="微软雅黑" panose="020B0503020204020204" pitchFamily="34" charset="-122"/>
                <a:ea typeface="微软雅黑" panose="020B0503020204020204" pitchFamily="34" charset="-122"/>
              </a:rPr>
              <a:t>double </a:t>
            </a:r>
            <a:r>
              <a:rPr kumimoji="1" lang="en-US" b="1" dirty="0" err="1">
                <a:solidFill>
                  <a:schemeClr val="accent2">
                    <a:lumMod val="75000"/>
                  </a:schemeClr>
                </a:solidFill>
                <a:latin typeface="微软雅黑" panose="020B0503020204020204" pitchFamily="34" charset="-122"/>
                <a:ea typeface="微软雅黑" panose="020B0503020204020204" pitchFamily="34" charset="-122"/>
              </a:rPr>
              <a:t>computerInterest</a:t>
            </a:r>
            <a:r>
              <a:rPr kumimoji="1" lang="en-US" b="1" dirty="0">
                <a:solidFill>
                  <a:schemeClr val="accent2">
                    <a:lumMod val="75000"/>
                  </a:schemeClr>
                </a:solidFill>
                <a:latin typeface="微软雅黑" panose="020B0503020204020204" pitchFamily="34" charset="-122"/>
                <a:ea typeface="微软雅黑" panose="020B0503020204020204" pitchFamily="34" charset="-122"/>
              </a:rPr>
              <a:t>() {</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interest=year*0.35*</a:t>
            </a:r>
            <a:r>
              <a:rPr kumimoji="1" lang="en-US" b="1" dirty="0" err="1">
                <a:solidFill>
                  <a:schemeClr val="accent2">
                    <a:lumMod val="75000"/>
                  </a:schemeClr>
                </a:solidFill>
                <a:latin typeface="微软雅黑" panose="020B0503020204020204" pitchFamily="34" charset="-122"/>
                <a:ea typeface="微软雅黑" panose="020B0503020204020204" pitchFamily="34" charset="-122"/>
              </a:rPr>
              <a:t>savedMoney</a:t>
            </a:r>
            <a:r>
              <a:rPr kumimoji="1" lang="en-US"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return interest;</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a:t>
            </a:r>
          </a:p>
          <a:p>
            <a:r>
              <a:rPr kumimoji="1" 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建设银行准备隐藏继承的成员变量</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并重写计算利息的方法，即自己声明一个</a:t>
            </a:r>
            <a:r>
              <a:rPr kumimoji="1" lang="en-US"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型的</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变量，比如，当</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取值是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时，表示要计算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年零</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天的利息，但希望首先按银行的方法计算出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整年的利息，然后再自己计算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天的利息。那么，建设银行就必须把</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a:solidFill>
                  <a:srgbClr val="C00000"/>
                </a:solidFill>
                <a:latin typeface="微软雅黑" panose="020B0503020204020204" pitchFamily="34" charset="-122"/>
                <a:ea typeface="微软雅黑" panose="020B0503020204020204" pitchFamily="34" charset="-122"/>
              </a:rPr>
              <a:t>整数部分赋给隐藏的</a:t>
            </a:r>
            <a:r>
              <a:rPr kumimoji="1" lang="en-US" b="1" dirty="0">
                <a:solidFill>
                  <a:srgbClr val="C00000"/>
                </a:solidFill>
                <a:latin typeface="微软雅黑" panose="020B0503020204020204" pitchFamily="34" charset="-122"/>
                <a:ea typeface="微软雅黑" panose="020B0503020204020204" pitchFamily="34" charset="-122"/>
              </a:rPr>
              <a:t>year</a:t>
            </a:r>
            <a:r>
              <a:rPr kumimoji="1" lang="en-US"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并让</a:t>
            </a:r>
            <a:r>
              <a:rPr kumimoji="1" lang="en-US" b="1" dirty="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调用隐藏的、按整年计算利息的方法。</a:t>
            </a:r>
          </a:p>
        </p:txBody>
      </p:sp>
    </p:spTree>
    <p:extLst>
      <p:ext uri="{BB962C8B-B14F-4D97-AF65-F5344CB8AC3E}">
        <p14:creationId xmlns:p14="http://schemas.microsoft.com/office/powerpoint/2010/main" val="1554288309"/>
      </p:ext>
    </p:extLst>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9161354" cy="4001095"/>
          </a:xfrm>
          <a:prstGeom prst="rect">
            <a:avLst/>
          </a:prstGeom>
        </p:spPr>
        <p:txBody>
          <a:bodyPr wrap="non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当用一个类创建了一个对象之后，该对象可以通过“</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运算符操作自己的变量、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使用</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中的方法，但对象操作自己的变量和使用类中的方法是有一定限制的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何为访问权限</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所谓</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访问权限是指对象是否可以通过“</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运算符操作自己的变量或通过“</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运算符</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类中的方法。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访问</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限制修饰符有</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，都是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的关键字，用来修饰</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或方法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注：</a:t>
            </a:r>
            <a:r>
              <a:rPr kumimoji="1" lang="en-US" altLang="zh-CN" b="1" dirty="0">
                <a:solidFill>
                  <a:schemeClr val="accent6">
                    <a:lumMod val="75000"/>
                  </a:schemeClr>
                </a:solidFill>
                <a:latin typeface="微软雅黑" panose="020B0503020204020204" pitchFamily="34" charset="-122"/>
                <a:ea typeface="微软雅黑" panose="020B0503020204020204" pitchFamily="34" charset="-122"/>
              </a:rPr>
              <a:t>Java</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中的方法分为类方法和实例方法，区别是类方法中有</a:t>
            </a:r>
            <a:r>
              <a:rPr kumimoji="1" lang="en-US" altLang="zh-CN" b="1" dirty="0">
                <a:solidFill>
                  <a:schemeClr val="accent6">
                    <a:lumMod val="75000"/>
                  </a:schemeClr>
                </a:solidFill>
                <a:latin typeface="微软雅黑" panose="020B0503020204020204" pitchFamily="34" charset="-122"/>
                <a:ea typeface="微软雅黑" panose="020B0503020204020204" pitchFamily="34" charset="-122"/>
              </a:rPr>
              <a:t>static</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修饰，为静态方法</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是</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类的方法。所以在类文件加载到内存时就已经创建，但是实例方法是对象的方法</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只有</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对象创建后才起作用，所以在类方法中不能调用实例方法，但实例方法中可以</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调用</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类</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方法，且实例方法可以互相调用</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a:t>
            </a:r>
            <a:endParaRPr kumimoji="1" lang="en-US" altLang="zh-CN"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3060827"/>
      </p:ext>
    </p:extLst>
  </p:cSld>
  <p:clrMapOvr>
    <a:masterClrMapping/>
  </p:clrMapOvr>
  <p:transition spd="med" advClick="0" advTm="3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85390"/>
            <a:ext cx="4027745" cy="220919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792" y="685390"/>
            <a:ext cx="4689177" cy="2408325"/>
          </a:xfrm>
          <a:prstGeom prst="rect">
            <a:avLst/>
          </a:prstGeom>
        </p:spPr>
      </p:pic>
    </p:spTree>
    <p:extLst>
      <p:ext uri="{BB962C8B-B14F-4D97-AF65-F5344CB8AC3E}">
        <p14:creationId xmlns:p14="http://schemas.microsoft.com/office/powerpoint/2010/main" val="2956182162"/>
      </p:ext>
    </p:extLst>
  </p:cSld>
  <p:clrMapOvr>
    <a:masterClrMapping/>
  </p:clrMapOvr>
  <p:transition spd="med" advClick="0" advTm="3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558344"/>
            <a:ext cx="4761841" cy="230261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523" y="2214541"/>
            <a:ext cx="4957799" cy="2928959"/>
          </a:xfrm>
          <a:prstGeom prst="rect">
            <a:avLst/>
          </a:prstGeom>
        </p:spPr>
      </p:pic>
    </p:spTree>
    <p:extLst>
      <p:ext uri="{BB962C8B-B14F-4D97-AF65-F5344CB8AC3E}">
        <p14:creationId xmlns:p14="http://schemas.microsoft.com/office/powerpoint/2010/main" val="543701923"/>
      </p:ext>
    </p:extLst>
  </p:cSld>
  <p:clrMapOvr>
    <a:masterClrMapping/>
  </p:clrMapOvr>
  <p:transition spd="med" advClick="0" advTm="3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0" y="659682"/>
            <a:ext cx="9143850" cy="2616101"/>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调用父类的构造方法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子类不继承父类的构造方法，因此，子类如果想使用父类的构造方法，必须在子类的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构</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造</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方法中使用，并且必须使用关键字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来表示，而且</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必须是子类构造方法中</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rgbClr val="FF0000"/>
                </a:solidFill>
                <a:latin typeface="微软雅黑" panose="020B0503020204020204" pitchFamily="34" charset="-122"/>
                <a:ea typeface="微软雅黑" panose="020B0503020204020204" pitchFamily="34" charset="-122"/>
              </a:rPr>
              <a:t>头</a:t>
            </a:r>
            <a:r>
              <a:rPr kumimoji="1" lang="zh-CN" altLang="en-US" b="1" dirty="0">
                <a:solidFill>
                  <a:srgbClr val="FF0000"/>
                </a:solidFill>
                <a:latin typeface="微软雅黑" panose="020B0503020204020204" pitchFamily="34" charset="-122"/>
                <a:ea typeface="微软雅黑" panose="020B0503020204020204" pitchFamily="34" charset="-122"/>
              </a:rPr>
              <a:t>一条语句</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。即子类的构造方法中，没有明显的写出</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关键字来调用父类的某个构造</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方法，那么默认的有：</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super()</a:t>
            </a:r>
            <a:endParaRPr kumimoji="1" lang="zh-CN" altLang="en-US"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5417653"/>
      </p:ext>
    </p:extLst>
  </p:cSld>
  <p:clrMapOvr>
    <a:masterClrMapping/>
  </p:clrMapOvr>
  <p:transition spd="med" advClick="0" advTm="3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3" y="693841"/>
            <a:ext cx="3760319" cy="184973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483" y="705443"/>
            <a:ext cx="5119725" cy="136208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4721" y="2048209"/>
            <a:ext cx="5120487" cy="1325967"/>
          </a:xfrm>
          <a:prstGeom prst="rect">
            <a:avLst/>
          </a:prstGeom>
        </p:spPr>
      </p:pic>
    </p:spTree>
    <p:extLst>
      <p:ext uri="{BB962C8B-B14F-4D97-AF65-F5344CB8AC3E}">
        <p14:creationId xmlns:p14="http://schemas.microsoft.com/office/powerpoint/2010/main" val="622316554"/>
      </p:ext>
    </p:extLst>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final</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06373" y="601890"/>
            <a:ext cx="8561109" cy="2923877"/>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关键字可以修饰类、成员变量和方法中的局部变量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可以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将类声明为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类不能被继承，即不能有子类。如：</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final class A {</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a:t>
            </a:r>
          </a:p>
          <a:p>
            <a:endParaRPr lang="en-US" dirty="0" smtClean="0"/>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修饰父类中的一个方法，那么这个方法不允许子类重写。 </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08358"/>
      </p:ext>
    </p:extLst>
  </p:cSld>
  <p:clrMapOvr>
    <a:masterClrMapping/>
  </p:clrMapOvr>
  <p:transition spd="med" advClick="0" advTm="3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final</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06373" y="601890"/>
            <a:ext cx="8561109" cy="954107"/>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常量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如果成员变量或局部变量被修饰为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的，就是常量</a:t>
            </a:r>
            <a:r>
              <a:rPr lang="zh-CN" altLang="en-US" b="1" dirty="0">
                <a:latin typeface="宋体" panose="02010600030101010101" pitchFamily="2" charset="-122"/>
              </a:rPr>
              <a:t>。</a:t>
            </a: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55" y="1342310"/>
            <a:ext cx="5448340" cy="58102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55" y="1923339"/>
            <a:ext cx="5448340" cy="2362185"/>
          </a:xfrm>
          <a:prstGeom prst="rect">
            <a:avLst/>
          </a:prstGeom>
        </p:spPr>
      </p:pic>
    </p:spTree>
    <p:extLst>
      <p:ext uri="{BB962C8B-B14F-4D97-AF65-F5344CB8AC3E}">
        <p14:creationId xmlns:p14="http://schemas.microsoft.com/office/powerpoint/2010/main" val="3864514092"/>
      </p:ext>
    </p:extLst>
  </p:cSld>
  <p:clrMapOvr>
    <a:masterClrMapping/>
  </p:clrMapOvr>
  <p:transition spd="med" advClick="0" advTm="3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对象的上转型对象</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53186" y="685746"/>
            <a:ext cx="8955586" cy="2696123"/>
          </a:xfrm>
          <a:prstGeom prst="rect">
            <a:avLst/>
          </a:prstGeom>
        </p:spPr>
        <p:txBody>
          <a:bodyPr wrap="square">
            <a:spAutoFit/>
          </a:bodyPr>
          <a:lstStyle/>
          <a:p>
            <a:pPr algn="just" eaLnBrk="1" hangingPunct="1"/>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假设，</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类的父类，当用子类创建一个对象，并把这个对象的引用放到父类的对象中时，比如</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a</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lnSpc>
                <a:spcPct val="90000"/>
              </a:lnSpc>
            </a:pP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a=new B();</a:t>
            </a:r>
          </a:p>
          <a:p>
            <a:pPr algn="just" eaLnBrk="1" hangingPunct="1">
              <a:lnSpc>
                <a:spcPct val="90000"/>
              </a:lnSpc>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或</a:t>
            </a:r>
          </a:p>
          <a:p>
            <a:pPr algn="just" eaLnBrk="1" hangingPunct="1">
              <a:lnSpc>
                <a:spcPct val="90000"/>
              </a:lnSpc>
            </a:pP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a</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lnSpc>
                <a:spcPct val="90000"/>
              </a:lnSpc>
            </a:pP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 b=new B();</a:t>
            </a:r>
          </a:p>
          <a:p>
            <a:pPr algn="just" eaLnBrk="1" hangingPunct="1">
              <a:lnSpc>
                <a:spcPct val="90000"/>
              </a:lnSpc>
            </a:pP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这时，称对象</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是对象</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的上转型对象。</a:t>
            </a:r>
          </a:p>
          <a:p>
            <a:pPr algn="just" eaLnBrk="1" hangingPunct="1"/>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27853"/>
      </p:ext>
    </p:extLst>
  </p:cSld>
  <p:clrMapOvr>
    <a:masterClrMapping/>
  </p:clrMapOvr>
  <p:transition spd="med" advClick="0" advTm="3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对象的上转型对象</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371" y="1017271"/>
            <a:ext cx="4984341" cy="1732966"/>
          </a:xfrm>
          <a:prstGeom prst="rect">
            <a:avLst/>
          </a:prstGeom>
        </p:spPr>
      </p:pic>
      <p:sp>
        <p:nvSpPr>
          <p:cNvPr id="3" name="文本框 2"/>
          <p:cNvSpPr txBox="1"/>
          <p:nvPr/>
        </p:nvSpPr>
        <p:spPr>
          <a:xfrm>
            <a:off x="106373" y="647939"/>
            <a:ext cx="8956298" cy="369332"/>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上转型对象的</a:t>
            </a:r>
            <a:r>
              <a:rPr kumimoji="1" lang="zh-CN" altLang="en-US" b="1" dirty="0" smtClean="0">
                <a:solidFill>
                  <a:srgbClr val="C00000"/>
                </a:solidFill>
                <a:latin typeface="微软雅黑" panose="020B0503020204020204" pitchFamily="34" charset="-122"/>
                <a:ea typeface="微软雅黑" panose="020B0503020204020204" pitchFamily="34" charset="-122"/>
              </a:rPr>
              <a:t>实体是子类负责创建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的，但上转型对象会失去原对象的一些属性和功能。</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9625" y="2750237"/>
            <a:ext cx="9131121" cy="2308324"/>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．上转型对象不能操作子类新增的成员</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不能调用子类新增的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．上转型对象可以访问子类继承或隐藏的成员变量，也可以调用子类继承的方法或子类重写的实例方法。</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上</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转型对象操作子类继承的方法或子类重写的实例方法，其作用等价于子类对象去调用这些方法。因此，如果子类重写了父类的某个实例方法后，当对象的上转型对象调用这个实例方法时一定是调用了子类重写的实例方法。</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3.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如果子类重写了父类的静态方法，那么子类对象的上转型对象</a:t>
            </a:r>
            <a:r>
              <a:rPr kumimoji="1" lang="zh-CN" altLang="en-US" b="1" dirty="0">
                <a:solidFill>
                  <a:srgbClr val="C00000"/>
                </a:solidFill>
                <a:latin typeface="微软雅黑" panose="020B0503020204020204" pitchFamily="34" charset="-122"/>
                <a:ea typeface="微软雅黑" panose="020B0503020204020204" pitchFamily="34" charset="-122"/>
              </a:rPr>
              <a:t>不能调用子类重写的静态方法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，只能调用父类的静态方法</a:t>
            </a:r>
            <a:r>
              <a:rPr lang="zh-CN" altLang="en-US" dirty="0"/>
              <a:t>。</a:t>
            </a:r>
          </a:p>
        </p:txBody>
      </p:sp>
    </p:spTree>
    <p:extLst>
      <p:ext uri="{BB962C8B-B14F-4D97-AF65-F5344CB8AC3E}">
        <p14:creationId xmlns:p14="http://schemas.microsoft.com/office/powerpoint/2010/main" val="1456196301"/>
      </p:ext>
    </p:extLst>
  </p:cSld>
  <p:clrMapOvr>
    <a:masterClrMapping/>
  </p:clrMapOvr>
  <p:transition spd="med" advClick="0" advTm="3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对象的上转型对象</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35" y="666700"/>
            <a:ext cx="5453102" cy="4376770"/>
          </a:xfrm>
          <a:prstGeom prst="rect">
            <a:avLst/>
          </a:prstGeom>
        </p:spPr>
      </p:pic>
      <p:sp>
        <p:nvSpPr>
          <p:cNvPr id="10" name="矩形 9"/>
          <p:cNvSpPr/>
          <p:nvPr/>
        </p:nvSpPr>
        <p:spPr>
          <a:xfrm>
            <a:off x="631065" y="4237151"/>
            <a:ext cx="4687910" cy="2318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p:cNvSpPr txBox="1"/>
          <p:nvPr/>
        </p:nvSpPr>
        <p:spPr>
          <a:xfrm>
            <a:off x="5679208" y="3706833"/>
            <a:ext cx="3416320" cy="1200329"/>
          </a:xfrm>
          <a:prstGeom prst="rect">
            <a:avLst/>
          </a:prstGeom>
          <a:noFill/>
        </p:spPr>
        <p:txBody>
          <a:bodyPr wrap="none" rtlCol="0">
            <a:spAutoFit/>
          </a:bodyPr>
          <a:lstStyle/>
          <a:p>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将对象的上转型对象再强制</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转换</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到</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一个子类对象，这时，该子</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类</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对象</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又具备了子类所有属性、</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功</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能</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a:t>
            </a:r>
            <a:endParaRPr kumimoji="1" lang="en-US"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570974"/>
      </p:ext>
    </p:extLst>
  </p:cSld>
  <p:clrMapOvr>
    <a:masterClrMapping/>
  </p:clrMapOvr>
  <p:transition spd="med" advClick="0" advTm="3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继承与多态</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6373" y="690460"/>
            <a:ext cx="8956298" cy="1200329"/>
          </a:xfrm>
          <a:prstGeom prst="rect">
            <a:avLst/>
          </a:prstGeom>
          <a:noFill/>
        </p:spPr>
        <p:txBody>
          <a:bodyPr wrap="non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多态：汪汪，喵喵等就是叫声的多态。</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当一</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个类有多个子类，并且这些子类重写了父类中的某个方法，那么我们把子类创建的</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对象的引用放到一个父类对象中，就得到了该对象的一个上转型对象。那么这个上传型</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对象在调用这个方法时就具有多种形态。</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8046" y="1592866"/>
            <a:ext cx="3258973" cy="3475421"/>
          </a:xfrm>
          <a:prstGeom prst="rect">
            <a:avLst/>
          </a:prstGeom>
        </p:spPr>
      </p:pic>
      <p:pic>
        <p:nvPicPr>
          <p:cNvPr id="5" name="图片 4"/>
          <p:cNvPicPr>
            <a:picLocks noChangeAspect="1"/>
          </p:cNvPicPr>
          <p:nvPr/>
        </p:nvPicPr>
        <p:blipFill>
          <a:blip r:embed="rId4"/>
          <a:stretch>
            <a:fillRect/>
          </a:stretch>
        </p:blipFill>
        <p:spPr>
          <a:xfrm>
            <a:off x="2324527" y="1890789"/>
            <a:ext cx="1882191" cy="661128"/>
          </a:xfrm>
          <a:prstGeom prst="rect">
            <a:avLst/>
          </a:prstGeom>
        </p:spPr>
      </p:pic>
    </p:spTree>
    <p:extLst>
      <p:ext uri="{BB962C8B-B14F-4D97-AF65-F5344CB8AC3E}">
        <p14:creationId xmlns:p14="http://schemas.microsoft.com/office/powerpoint/2010/main" val="3515560297"/>
      </p:ext>
    </p:extLst>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56298" cy="1508105"/>
          </a:xfrm>
          <a:prstGeom prst="rect">
            <a:avLst/>
          </a:prstGeom>
        </p:spPr>
        <p:txBody>
          <a:bodyPr wrap="non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私有</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变量和私有方法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修饰的成员变量和方法称为私有变量和私有方法。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私有成员变量或方法，只有在本类中创建该类的对象时，这个对象才能访问自己</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私有</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成员变量和类中的私有方法。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97" y="1992031"/>
            <a:ext cx="5514485" cy="3030445"/>
          </a:xfrm>
          <a:prstGeom prst="rect">
            <a:avLst/>
          </a:prstGeom>
        </p:spPr>
      </p:pic>
    </p:spTree>
    <p:extLst>
      <p:ext uri="{BB962C8B-B14F-4D97-AF65-F5344CB8AC3E}">
        <p14:creationId xmlns:p14="http://schemas.microsoft.com/office/powerpoint/2010/main" val="2894829302"/>
      </p:ext>
    </p:extLst>
  </p:cSld>
  <p:clrMapOvr>
    <a:masterClrMapping/>
  </p:clrMapOvr>
  <p:transition spd="med" advClick="0" advTm="300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abstract</a:t>
            </a:r>
            <a:r>
              <a:rPr lang="zh-CN" altLang="en-US" sz="3200" b="1" dirty="0" smtClean="0">
                <a:blipFill>
                  <a:blip r:embed="rId2"/>
                  <a:stretch>
                    <a:fillRect/>
                  </a:stretch>
                </a:blipFill>
              </a:rPr>
              <a:t>类和</a:t>
            </a:r>
            <a:r>
              <a:rPr lang="en-US" altLang="zh-CN" sz="3200" b="1" dirty="0" smtClean="0">
                <a:blipFill>
                  <a:blip r:embed="rId2"/>
                  <a:stretch>
                    <a:fillRect/>
                  </a:stretch>
                </a:blipFill>
              </a:rPr>
              <a:t>abstract()</a:t>
            </a: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06373" y="673576"/>
            <a:ext cx="9037627" cy="3416320"/>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用关键字</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a:t>
            </a:r>
            <a:r>
              <a:rPr kumimoji="1" lang="zh-CN" altLang="en-US" b="1" dirty="0">
                <a:solidFill>
                  <a:srgbClr val="C00000"/>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称为</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类（抽象类）。如：</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abstract class A {</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a:t>
            </a:r>
            <a:r>
              <a:rPr kumimoji="1" lang="zh-CN" altLang="en-US" b="1" dirty="0">
                <a:solidFill>
                  <a:srgbClr val="C00000"/>
                </a:solidFill>
                <a:latin typeface="微软雅黑" panose="020B0503020204020204" pitchFamily="34" charset="-122"/>
                <a:ea typeface="微软雅黑" panose="020B0503020204020204" pitchFamily="34" charset="-122"/>
              </a:rPr>
              <a:t>方法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称为</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方法（抽象方法），例如：</a:t>
            </a:r>
          </a:p>
          <a:p>
            <a:r>
              <a:rPr kumimoji="1" lang="en-US" b="1" dirty="0">
                <a:solidFill>
                  <a:schemeClr val="bg1">
                    <a:lumMod val="85000"/>
                  </a:schemeClr>
                </a:solidFill>
                <a:latin typeface="微软雅黑" panose="020B0503020204020204" pitchFamily="34" charset="-122"/>
                <a:ea typeface="微软雅黑" panose="020B0503020204020204" pitchFamily="34" charset="-122"/>
              </a:rPr>
              <a:t>abstract </a:t>
            </a:r>
            <a:r>
              <a:rPr kumimoji="1" lang="en-US" b="1" dirty="0" err="1">
                <a:solidFill>
                  <a:schemeClr val="bg1">
                    <a:lumMod val="85000"/>
                  </a:schemeClr>
                </a:solidFill>
                <a:latin typeface="微软雅黑" panose="020B0503020204020204" pitchFamily="34" charset="-122"/>
                <a:ea typeface="微软雅黑" panose="020B0503020204020204" pitchFamily="34" charset="-122"/>
              </a:rPr>
              <a:t>int</a:t>
            </a:r>
            <a:r>
              <a:rPr kumimoji="1" lang="en-US" b="1" dirty="0">
                <a:solidFill>
                  <a:schemeClr val="bg1">
                    <a:lumMod val="85000"/>
                  </a:schemeClr>
                </a:solidFill>
                <a:latin typeface="微软雅黑" panose="020B0503020204020204" pitchFamily="34" charset="-122"/>
                <a:ea typeface="微软雅黑" panose="020B0503020204020204" pitchFamily="34" charset="-122"/>
              </a:rPr>
              <a:t> min(</a:t>
            </a:r>
            <a:r>
              <a:rPr kumimoji="1" lang="en-US" b="1" dirty="0" err="1">
                <a:solidFill>
                  <a:schemeClr val="bg1">
                    <a:lumMod val="85000"/>
                  </a:schemeClr>
                </a:solidFill>
                <a:latin typeface="微软雅黑" panose="020B0503020204020204" pitchFamily="34" charset="-122"/>
                <a:ea typeface="微软雅黑" panose="020B0503020204020204" pitchFamily="34" charset="-122"/>
              </a:rPr>
              <a:t>int</a:t>
            </a:r>
            <a:r>
              <a:rPr kumimoji="1" 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b="1" dirty="0" err="1">
                <a:solidFill>
                  <a:schemeClr val="bg1">
                    <a:lumMod val="85000"/>
                  </a:schemeClr>
                </a:solidFill>
                <a:latin typeface="微软雅黑" panose="020B0503020204020204" pitchFamily="34" charset="-122"/>
                <a:ea typeface="微软雅黑" panose="020B0503020204020204" pitchFamily="34" charset="-122"/>
              </a:rPr>
              <a:t>x,int</a:t>
            </a:r>
            <a:r>
              <a:rPr kumimoji="1" lang="en-US" b="1" dirty="0">
                <a:solidFill>
                  <a:schemeClr val="bg1">
                    <a:lumMod val="85000"/>
                  </a:schemeClr>
                </a:solidFill>
                <a:latin typeface="微软雅黑" panose="020B0503020204020204" pitchFamily="34" charset="-122"/>
                <a:ea typeface="微软雅黑" panose="020B0503020204020204" pitchFamily="34" charset="-122"/>
              </a:rPr>
              <a:t> y); </a:t>
            </a: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注意：</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类中可以有</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类不能用</a:t>
            </a:r>
            <a:r>
              <a:rPr kumimoji="1" lang="en-US" b="1" dirty="0">
                <a:solidFill>
                  <a:schemeClr val="bg1">
                    <a:lumMod val="85000"/>
                  </a:schemeClr>
                </a:solidFill>
                <a:latin typeface="微软雅黑" panose="020B0503020204020204" pitchFamily="34" charset="-122"/>
                <a:ea typeface="微软雅黑" panose="020B0503020204020204" pitchFamily="34" charset="-122"/>
              </a:rPr>
              <a:t>new</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运算创建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对象，只允许声明，不允许实现。</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3.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不允许使用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同时修饰一个方法或类。</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5237982"/>
      </p:ext>
    </p:extLst>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abstract</a:t>
            </a:r>
            <a:r>
              <a:rPr lang="zh-CN" altLang="en-US" sz="3200" b="1" dirty="0" smtClean="0">
                <a:blipFill>
                  <a:blip r:embed="rId2"/>
                  <a:stretch>
                    <a:fillRect/>
                  </a:stretch>
                </a:blipFill>
              </a:rPr>
              <a:t>类和</a:t>
            </a:r>
            <a:r>
              <a:rPr lang="en-US" altLang="zh-CN" sz="3200" b="1" dirty="0" smtClean="0">
                <a:blipFill>
                  <a:blip r:embed="rId2"/>
                  <a:stretch>
                    <a:fillRect/>
                  </a:stretch>
                </a:blipFill>
              </a:rPr>
              <a:t>abstract()</a:t>
            </a: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06373" y="673576"/>
            <a:ext cx="9037627" cy="954107"/>
          </a:xfrm>
          <a:prstGeom prst="rect">
            <a:avLst/>
          </a:prstGeom>
        </p:spPr>
        <p:txBody>
          <a:bodyPr wrap="squar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类中可以有</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1" y="1063321"/>
            <a:ext cx="6789187" cy="2123259"/>
          </a:xfrm>
          <a:prstGeom prst="rect">
            <a:avLst/>
          </a:prstGeom>
        </p:spPr>
      </p:pic>
      <p:sp>
        <p:nvSpPr>
          <p:cNvPr id="3" name="文本框 2"/>
          <p:cNvSpPr txBox="1"/>
          <p:nvPr/>
        </p:nvSpPr>
        <p:spPr>
          <a:xfrm>
            <a:off x="4144332" y="1709652"/>
            <a:ext cx="1107996" cy="369332"/>
          </a:xfrm>
          <a:prstGeom prst="rect">
            <a:avLst/>
          </a:prstGeom>
          <a:noFill/>
        </p:spPr>
        <p:txBody>
          <a:bodyPr wrap="none" rtlCol="0">
            <a:spAutoFit/>
          </a:bodyPr>
          <a:lstStyle/>
          <a:p>
            <a:r>
              <a:rPr lang="zh-CN" altLang="en-US" b="1" dirty="0" smtClean="0">
                <a:solidFill>
                  <a:srgbClr val="C00000"/>
                </a:solidFill>
              </a:rPr>
              <a:t>普通方法</a:t>
            </a:r>
            <a:endParaRPr lang="en-US" b="1" dirty="0">
              <a:solidFill>
                <a:srgbClr val="C00000"/>
              </a:solidFill>
            </a:endParaRPr>
          </a:p>
        </p:txBody>
      </p:sp>
      <p:sp>
        <p:nvSpPr>
          <p:cNvPr id="9" name="文本框 8"/>
          <p:cNvSpPr txBox="1"/>
          <p:nvPr/>
        </p:nvSpPr>
        <p:spPr>
          <a:xfrm>
            <a:off x="4144332" y="1340320"/>
            <a:ext cx="1547218" cy="369332"/>
          </a:xfrm>
          <a:prstGeom prst="rect">
            <a:avLst/>
          </a:prstGeom>
          <a:noFill/>
        </p:spPr>
        <p:txBody>
          <a:bodyPr wrap="none" rtlCol="0">
            <a:spAutoFit/>
          </a:bodyPr>
          <a:lstStyle/>
          <a:p>
            <a:r>
              <a:rPr lang="en-US" altLang="zh-CN" b="1" dirty="0" smtClean="0">
                <a:solidFill>
                  <a:srgbClr val="C00000"/>
                </a:solidFill>
              </a:rPr>
              <a:t>abstract</a:t>
            </a:r>
            <a:r>
              <a:rPr lang="zh-CN" altLang="en-US" b="1" dirty="0" smtClean="0">
                <a:solidFill>
                  <a:srgbClr val="C00000"/>
                </a:solidFill>
              </a:rPr>
              <a:t>方法</a:t>
            </a:r>
            <a:endParaRPr lang="en-US" b="1" dirty="0">
              <a:solidFill>
                <a:srgbClr val="C00000"/>
              </a:solidFill>
            </a:endParaRPr>
          </a:p>
        </p:txBody>
      </p:sp>
    </p:spTree>
    <p:extLst>
      <p:ext uri="{BB962C8B-B14F-4D97-AF65-F5344CB8AC3E}">
        <p14:creationId xmlns:p14="http://schemas.microsoft.com/office/powerpoint/2010/main" val="1568059848"/>
      </p:ext>
    </p:extLst>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abstract</a:t>
            </a:r>
            <a:r>
              <a:rPr lang="zh-CN" altLang="en-US" sz="3200" b="1" dirty="0" smtClean="0">
                <a:blipFill>
                  <a:blip r:embed="rId2"/>
                  <a:stretch>
                    <a:fillRect/>
                  </a:stretch>
                </a:blipFill>
              </a:rPr>
              <a:t>类和</a:t>
            </a:r>
            <a:r>
              <a:rPr lang="en-US" altLang="zh-CN" sz="3200" b="1" dirty="0" smtClean="0">
                <a:blipFill>
                  <a:blip r:embed="rId2"/>
                  <a:stretch>
                    <a:fillRect/>
                  </a:stretch>
                </a:blipFill>
              </a:rPr>
              <a:t>abstract()</a:t>
            </a: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06373" y="673576"/>
            <a:ext cx="9037627" cy="1508105"/>
          </a:xfrm>
          <a:prstGeom prst="rect">
            <a:avLst/>
          </a:prstGeom>
        </p:spPr>
        <p:txBody>
          <a:bodyPr wrap="squar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类不能用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new</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运算创建对象</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对于一个</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类，我们不能使用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new</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运算创建该类的对象，如果一个非抽象类是某个抽象类的子类，那么必须</a:t>
            </a:r>
            <a:r>
              <a:rPr kumimoji="1" lang="zh-CN" altLang="en-US" b="1" dirty="0" smtClean="0">
                <a:solidFill>
                  <a:srgbClr val="C00000"/>
                </a:solidFill>
                <a:latin typeface="微软雅黑" panose="020B0503020204020204" pitchFamily="34" charset="-122"/>
                <a:ea typeface="微软雅黑" panose="020B0503020204020204" pitchFamily="34" charset="-122"/>
              </a:rPr>
              <a:t>重写</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父类的抽象方法。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34" y="1656907"/>
            <a:ext cx="4262120" cy="170224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782" y="1656907"/>
            <a:ext cx="4595846" cy="1543061"/>
          </a:xfrm>
          <a:prstGeom prst="rect">
            <a:avLst/>
          </a:prstGeom>
        </p:spPr>
      </p:pic>
      <p:sp>
        <p:nvSpPr>
          <p:cNvPr id="11" name="矩形 10"/>
          <p:cNvSpPr/>
          <p:nvPr/>
        </p:nvSpPr>
        <p:spPr>
          <a:xfrm>
            <a:off x="457200" y="2749639"/>
            <a:ext cx="3960254" cy="27689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642327"/>
      </p:ext>
    </p:extLst>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面向抽象编程</a:t>
            </a:r>
            <a:endParaRPr lang="zh-CN" altLang="en-US" sz="3200" b="1" dirty="0">
              <a:blipFill>
                <a:blip r:embed="rId2"/>
                <a:stretch>
                  <a:fillRect/>
                </a:stretch>
              </a:blipFill>
            </a:endParaRPr>
          </a:p>
        </p:txBody>
      </p:sp>
      <p:sp>
        <p:nvSpPr>
          <p:cNvPr id="3" name="矩形 2"/>
          <p:cNvSpPr/>
          <p:nvPr/>
        </p:nvSpPr>
        <p:spPr>
          <a:xfrm>
            <a:off x="57954" y="689725"/>
            <a:ext cx="9028091" cy="2862322"/>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只</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关心操作，不关心操作的具体细节。</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设计一个程序时，可以通过在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类中声明若干个</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方法，表明这些方法在整个系统设计中的重要性，方法体的内容细节由它的非</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子类去完成</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使用多态进行程序设计的核心技术之一是使用上转型对象，即将</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类声明对象作为其子类的上转型对象，那么这个上转型对象就可以调用子类重写的方法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所谓面向抽象编程，是指当设计某种重要的类时，</a:t>
            </a:r>
            <a:r>
              <a:rPr kumimoji="1" lang="zh-CN" altLang="en-US" b="1" dirty="0">
                <a:solidFill>
                  <a:srgbClr val="C00000"/>
                </a:solidFill>
                <a:latin typeface="微软雅黑" panose="020B0503020204020204" pitchFamily="34" charset="-122"/>
                <a:ea typeface="微软雅黑" panose="020B0503020204020204" pitchFamily="34" charset="-122"/>
              </a:rPr>
              <a:t>不让该类面向具体的类，而是面向抽象类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，即所设计类中的重要数据是抽象类声明的对象，而不是具体类声明的对象。 </a:t>
            </a:r>
          </a:p>
        </p:txBody>
      </p:sp>
    </p:spTree>
    <p:extLst>
      <p:ext uri="{BB962C8B-B14F-4D97-AF65-F5344CB8AC3E}">
        <p14:creationId xmlns:p14="http://schemas.microsoft.com/office/powerpoint/2010/main" val="1414932760"/>
      </p:ext>
    </p:extLst>
  </p:cSld>
  <p:clrMapOvr>
    <a:masterClrMapping/>
  </p:clrMapOvr>
  <p:transition spd="med" advClick="0" advTm="300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zh-CN" sz="3200" b="1" dirty="0">
                <a:blipFill>
                  <a:blip r:embed="rId2"/>
                  <a:stretch>
                    <a:fillRect/>
                  </a:stretch>
                </a:blipFill>
              </a:rPr>
              <a:t>简单的问题来说明面向抽象编程的思想</a:t>
            </a:r>
            <a:endParaRPr lang="zh-CN" altLang="en-US" sz="3200" b="1" dirty="0">
              <a:blipFill>
                <a:blip r:embed="rId2"/>
                <a:stretch>
                  <a:fillRect/>
                </a:stretch>
              </a:blipFill>
            </a:endParaRPr>
          </a:p>
        </p:txBody>
      </p:sp>
      <p:sp>
        <p:nvSpPr>
          <p:cNvPr id="2" name="矩形 1"/>
          <p:cNvSpPr/>
          <p:nvPr/>
        </p:nvSpPr>
        <p:spPr>
          <a:xfrm>
            <a:off x="0" y="601890"/>
            <a:ext cx="9144000" cy="64633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比如，我们已经有了一个</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类，该类创建的对象</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调用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getArea</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方法可以计算圆的面积，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类的代码如下：</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1299737"/>
            <a:ext cx="6139446" cy="3477138"/>
          </a:xfrm>
          <a:prstGeom prst="rect">
            <a:avLst/>
          </a:prstGeom>
        </p:spPr>
      </p:pic>
    </p:spTree>
    <p:extLst>
      <p:ext uri="{BB962C8B-B14F-4D97-AF65-F5344CB8AC3E}">
        <p14:creationId xmlns:p14="http://schemas.microsoft.com/office/powerpoint/2010/main" val="2993520259"/>
      </p:ext>
    </p:extLst>
  </p:cSld>
  <p:clrMapOvr>
    <a:masterClrMapping/>
  </p:clrMapOvr>
  <p:transition spd="med" advClick="0" advTm="300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zh-CN" sz="3200" b="1" dirty="0">
                <a:blipFill>
                  <a:blip r:embed="rId2"/>
                  <a:stretch>
                    <a:fillRect/>
                  </a:stretch>
                </a:blipFill>
              </a:rPr>
              <a:t>简单的问题来说明面向抽象编程的思想</a:t>
            </a:r>
            <a:endParaRPr lang="zh-CN" altLang="en-US" sz="3200" b="1" dirty="0">
              <a:blipFill>
                <a:blip r:embed="rId2"/>
                <a:stretch>
                  <a:fillRect/>
                </a:stretch>
              </a:blipFill>
            </a:endParaRPr>
          </a:p>
        </p:txBody>
      </p:sp>
      <p:sp>
        <p:nvSpPr>
          <p:cNvPr id="2" name="矩形 1"/>
          <p:cNvSpPr/>
          <p:nvPr/>
        </p:nvSpPr>
        <p:spPr>
          <a:xfrm>
            <a:off x="0" y="601890"/>
            <a:ext cx="9144000" cy="369332"/>
          </a:xfrm>
          <a:prstGeom prst="rect">
            <a:avLst/>
          </a:prstGeom>
        </p:spPr>
        <p:txBody>
          <a:bodyPr wrap="square">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现在要设计一个柱类，该对象调用</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getVolume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（）方法可以计算柱体体积：</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971222"/>
            <a:ext cx="6656822" cy="2906084"/>
          </a:xfrm>
          <a:prstGeom prst="rect">
            <a:avLst/>
          </a:prstGeom>
        </p:spPr>
      </p:pic>
    </p:spTree>
    <p:extLst>
      <p:ext uri="{BB962C8B-B14F-4D97-AF65-F5344CB8AC3E}">
        <p14:creationId xmlns:p14="http://schemas.microsoft.com/office/powerpoint/2010/main" val="15117747"/>
      </p:ext>
    </p:extLst>
  </p:cSld>
  <p:clrMapOvr>
    <a:masterClrMapping/>
  </p:clrMapOvr>
  <p:transition spd="med" advClick="0" advTm="300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zh-CN" sz="3200" b="1" dirty="0">
                <a:blipFill>
                  <a:blip r:embed="rId2"/>
                  <a:stretch>
                    <a:fillRect/>
                  </a:stretch>
                </a:blipFill>
              </a:rPr>
              <a:t>简单的问题来说明面向抽象编程的思想</a:t>
            </a:r>
            <a:endParaRPr lang="zh-CN" altLang="en-US" sz="3200" b="1" dirty="0">
              <a:blipFill>
                <a:blip r:embed="rId2"/>
                <a:stretch>
                  <a:fillRect/>
                </a:stretch>
              </a:blipFill>
            </a:endParaRPr>
          </a:p>
        </p:txBody>
      </p:sp>
      <p:sp>
        <p:nvSpPr>
          <p:cNvPr id="5" name="矩形 4"/>
          <p:cNvSpPr/>
          <p:nvPr/>
        </p:nvSpPr>
        <p:spPr>
          <a:xfrm>
            <a:off x="154812" y="654875"/>
            <a:ext cx="4570482" cy="369332"/>
          </a:xfrm>
          <a:prstGeom prst="rect">
            <a:avLst/>
          </a:prstGeom>
        </p:spPr>
        <p:txBody>
          <a:bodyPr wrap="none">
            <a:spAutoFit/>
          </a:bodyPr>
          <a:lstStyle/>
          <a:p>
            <a:pPr eaLnBrk="1" hangingPunct="1"/>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抽象出图形的本质行为：</a:t>
            </a:r>
            <a:r>
              <a:rPr kumimoji="1" lang="zh-CN" altLang="zh-CN" b="1" dirty="0">
                <a:solidFill>
                  <a:schemeClr val="bg1">
                    <a:lumMod val="85000"/>
                  </a:schemeClr>
                </a:solidFill>
                <a:latin typeface="微软雅黑" panose="020B0503020204020204" pitchFamily="34" charset="-122"/>
                <a:ea typeface="微软雅黑" panose="020B0503020204020204" pitchFamily="34" charset="-122"/>
              </a:rPr>
              <a:t>计算面积的</a:t>
            </a:r>
            <a:r>
              <a:rPr kumimoji="1" lang="zh-CN" altLang="zh-CN" b="1" dirty="0" smtClean="0">
                <a:solidFill>
                  <a:schemeClr val="bg1">
                    <a:lumMod val="85000"/>
                  </a:schemeClr>
                </a:solidFill>
                <a:latin typeface="微软雅黑" panose="020B0503020204020204" pitchFamily="34" charset="-122"/>
                <a:ea typeface="微软雅黑" panose="020B0503020204020204" pitchFamily="34" charset="-122"/>
              </a:rPr>
              <a:t>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06" y="1024207"/>
            <a:ext cx="5431717" cy="1105131"/>
          </a:xfrm>
          <a:prstGeom prst="rect">
            <a:avLst/>
          </a:prstGeom>
        </p:spPr>
      </p:pic>
      <p:sp>
        <p:nvSpPr>
          <p:cNvPr id="8" name="矩形 7"/>
          <p:cNvSpPr/>
          <p:nvPr/>
        </p:nvSpPr>
        <p:spPr>
          <a:xfrm>
            <a:off x="106373" y="2129338"/>
            <a:ext cx="9171998" cy="646331"/>
          </a:xfrm>
          <a:prstGeom prst="rect">
            <a:avLst/>
          </a:prstGeom>
        </p:spPr>
        <p:txBody>
          <a:bodyPr wrap="none">
            <a:spAutoFit/>
          </a:bodyPr>
          <a:lstStyle/>
          <a:p>
            <a:pPr eaLnBrk="1" hangingPunct="1"/>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以下</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Pillar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类的设计不再依赖具体类，二十面相</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Geometry</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类，所以</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Pillar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类中的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bottom</a:t>
            </a:r>
          </a:p>
          <a:p>
            <a:pPr eaLnBrk="1" hangingPunct="1"/>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用抽象类</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Geometry</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声明的对象，而不是具体类声明的对象。</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06" y="2837421"/>
            <a:ext cx="5891256" cy="2152666"/>
          </a:xfrm>
          <a:prstGeom prst="rect">
            <a:avLst/>
          </a:prstGeom>
        </p:spPr>
      </p:pic>
    </p:spTree>
    <p:extLst>
      <p:ext uri="{BB962C8B-B14F-4D97-AF65-F5344CB8AC3E}">
        <p14:creationId xmlns:p14="http://schemas.microsoft.com/office/powerpoint/2010/main" val="1185276474"/>
      </p:ext>
    </p:extLst>
  </p:cSld>
  <p:clrMapOvr>
    <a:masterClrMapping/>
  </p:clrMapOvr>
  <p:transition spd="med" advClick="0" advTm="300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zh-CN" sz="3200" b="1" dirty="0">
                <a:blipFill>
                  <a:blip r:embed="rId2"/>
                  <a:stretch>
                    <a:fillRect/>
                  </a:stretch>
                </a:blipFill>
              </a:rPr>
              <a:t>简单的问题来说明面向抽象编程的思想</a:t>
            </a:r>
            <a:endParaRPr lang="zh-CN" altLang="en-US" sz="3200" b="1" dirty="0">
              <a:blipFill>
                <a:blip r:embed="rId2"/>
                <a:stretch>
                  <a:fillRect/>
                </a:stretch>
              </a:blipFill>
            </a:endParaRPr>
          </a:p>
        </p:txBody>
      </p:sp>
      <p:sp>
        <p:nvSpPr>
          <p:cNvPr id="2" name="文本框 1"/>
          <p:cNvSpPr txBox="1"/>
          <p:nvPr/>
        </p:nvSpPr>
        <p:spPr>
          <a:xfrm>
            <a:off x="106373" y="676141"/>
            <a:ext cx="9250128" cy="646331"/>
          </a:xfrm>
          <a:prstGeom prst="rect">
            <a:avLst/>
          </a:prstGeom>
          <a:noFill/>
        </p:spPr>
        <p:txBody>
          <a:bodyPr wrap="squar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下列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Rectangle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类都是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Geometry</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的子类，两者重写</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Geometry</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类的</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getArea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（）方法来计算各自面积。</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07" y="1396723"/>
            <a:ext cx="4020299" cy="257225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923" y="1396723"/>
            <a:ext cx="3827721" cy="2581486"/>
          </a:xfrm>
          <a:prstGeom prst="rect">
            <a:avLst/>
          </a:prstGeom>
        </p:spPr>
      </p:pic>
    </p:spTree>
    <p:extLst>
      <p:ext uri="{BB962C8B-B14F-4D97-AF65-F5344CB8AC3E}">
        <p14:creationId xmlns:p14="http://schemas.microsoft.com/office/powerpoint/2010/main" val="1508253376"/>
      </p:ext>
    </p:extLst>
  </p:cSld>
  <p:clrMapOvr>
    <a:masterClrMapping/>
  </p:clrMapOvr>
  <p:transition spd="med" advClick="0" advTm="300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zh-CN" sz="3200" b="1" dirty="0">
                <a:blipFill>
                  <a:blip r:embed="rId2"/>
                  <a:stretch>
                    <a:fillRect/>
                  </a:stretch>
                </a:blipFill>
              </a:rPr>
              <a:t>简单的问题来说明面向抽象编程的思想</a:t>
            </a:r>
            <a:endParaRPr lang="zh-CN" altLang="en-US" sz="3200" b="1" dirty="0">
              <a:blipFill>
                <a:blip r:embed="rId2"/>
                <a:stretch>
                  <a:fillRect/>
                </a:stretch>
              </a:blip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62480"/>
            <a:ext cx="7153998" cy="363952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73" y="4362593"/>
            <a:ext cx="2005721" cy="738165"/>
          </a:xfrm>
          <a:prstGeom prst="rect">
            <a:avLst/>
          </a:prstGeom>
        </p:spPr>
      </p:pic>
    </p:spTree>
    <p:extLst>
      <p:ext uri="{BB962C8B-B14F-4D97-AF65-F5344CB8AC3E}">
        <p14:creationId xmlns:p14="http://schemas.microsoft.com/office/powerpoint/2010/main" val="2349192433"/>
      </p:ext>
    </p:extLst>
  </p:cSld>
  <p:clrMapOvr>
    <a:masterClrMapping/>
  </p:clrMapOvr>
  <p:transition spd="med" advClick="0" advTm="300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开闭原则</a:t>
            </a:r>
            <a:endParaRPr lang="zh-CN" altLang="en-US" sz="3200" b="1" dirty="0">
              <a:blipFill>
                <a:blip r:embed="rId2"/>
                <a:stretch>
                  <a:fillRect/>
                </a:stretch>
              </a:blipFill>
            </a:endParaRPr>
          </a:p>
        </p:txBody>
      </p:sp>
      <p:sp>
        <p:nvSpPr>
          <p:cNvPr id="2" name="矩形 1"/>
          <p:cNvSpPr/>
          <p:nvPr/>
        </p:nvSpPr>
        <p:spPr>
          <a:xfrm>
            <a:off x="106372" y="702501"/>
            <a:ext cx="9037627" cy="2308324"/>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所谓“开</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闭原则”</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(Open-Closed Principle)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就是让设计的系统应当对扩展开放，对修改关闭。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在设计系统时，应当首先考虑到用户需求的变化，将应对用户变化的部分设计为对扩展开放，而设计的核心部分是经过精心考虑之后确定下来的</a:t>
            </a:r>
            <a:r>
              <a:rPr kumimoji="1" lang="zh-CN" altLang="en-US" b="1" dirty="0">
                <a:solidFill>
                  <a:srgbClr val="C00000"/>
                </a:solidFill>
                <a:latin typeface="微软雅黑" panose="020B0503020204020204" pitchFamily="34" charset="-122"/>
                <a:ea typeface="微软雅黑" panose="020B0503020204020204" pitchFamily="34" charset="-122"/>
              </a:rPr>
              <a:t>基本结构，这部分应当是对修改关闭</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的，即不能因为用户的需求变化而再发生变化，因为这部分不是用来应对需求变化的。</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如果系统的设计遵守了“开</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闭原则”，那么这个系统一定是易维护的，因为在系统中增加新的模块时，不必去修改系统中的核心模块。 </a:t>
            </a:r>
          </a:p>
        </p:txBody>
      </p:sp>
    </p:spTree>
    <p:extLst>
      <p:ext uri="{BB962C8B-B14F-4D97-AF65-F5344CB8AC3E}">
        <p14:creationId xmlns:p14="http://schemas.microsoft.com/office/powerpoint/2010/main" val="2727540426"/>
      </p:ext>
    </p:extLst>
  </p:cSld>
  <p:clrMapOvr>
    <a:masterClrMapping/>
  </p:clrMapOvr>
  <p:transition spd="med" advClick="0" advTm="3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33" y="720504"/>
            <a:ext cx="2357455" cy="241460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002" y="720504"/>
            <a:ext cx="5800767" cy="4362482"/>
          </a:xfrm>
          <a:prstGeom prst="rect">
            <a:avLst/>
          </a:prstGeom>
        </p:spPr>
      </p:pic>
    </p:spTree>
    <p:extLst>
      <p:ext uri="{BB962C8B-B14F-4D97-AF65-F5344CB8AC3E}">
        <p14:creationId xmlns:p14="http://schemas.microsoft.com/office/powerpoint/2010/main" val="1797802357"/>
      </p:ext>
    </p:extLst>
  </p:cSld>
  <p:clrMapOvr>
    <a:masterClrMapping/>
  </p:clrMapOvr>
  <p:transition spd="med" advClick="0" advTm="300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开闭原则</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66" y="701623"/>
            <a:ext cx="4328931" cy="220900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103" y="2977796"/>
            <a:ext cx="5062575" cy="1995502"/>
          </a:xfrm>
          <a:prstGeom prst="rect">
            <a:avLst/>
          </a:prstGeom>
        </p:spPr>
      </p:pic>
    </p:spTree>
    <p:extLst>
      <p:ext uri="{BB962C8B-B14F-4D97-AF65-F5344CB8AC3E}">
        <p14:creationId xmlns:p14="http://schemas.microsoft.com/office/powerpoint/2010/main" val="3334137755"/>
      </p:ext>
    </p:extLst>
  </p:cSld>
  <p:clrMapOvr>
    <a:masterClrMapping/>
  </p:clrMapOvr>
  <p:transition spd="med" advClick="0" advTm="300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110" y="1026279"/>
            <a:ext cx="8332839" cy="1161857"/>
          </a:xfrm>
          <a:prstGeom prst="rect">
            <a:avLst/>
          </a:prstGeom>
          <a:noFill/>
          <a:ln>
            <a:noFill/>
          </a:ln>
        </p:spPr>
        <p:txBody>
          <a:bodyPr>
            <a:spAutoFit/>
          </a:bodyPr>
          <a:lstStyle/>
          <a:p>
            <a:pPr algn="ctr" eaLnBrk="1" fontAlgn="auto" hangingPunct="1">
              <a:spcBef>
                <a:spcPts val="0"/>
              </a:spcBef>
              <a:spcAft>
                <a:spcPts val="0"/>
              </a:spcAft>
              <a:defRPr/>
            </a:pPr>
            <a:r>
              <a:rPr lang="en-US" altLang="zh-CN"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Java</a:t>
            </a:r>
            <a:r>
              <a:rPr lang="zh-CN" altLang="en-US"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程序设计</a:t>
            </a:r>
          </a:p>
          <a:p>
            <a:pPr algn="ctr" eaLnBrk="1" fontAlgn="auto" hangingPunct="1">
              <a:spcBef>
                <a:spcPts val="0"/>
              </a:spcBef>
              <a:spcAft>
                <a:spcPts val="0"/>
              </a:spcAft>
              <a:defRPr/>
            </a:pP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                           ----</a:t>
            </a:r>
            <a:r>
              <a:rPr lang="zh-CN" altLang="en-US"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接口与实现</a:t>
            </a:r>
            <a:endParaRPr lang="zh-CN" altLang="en-US" sz="2000" b="1" dirty="0">
              <a:blipFill dpi="0" rotWithShape="1">
                <a:blip r:embed="rId2"/>
                <a:srcRect/>
                <a:stretch>
                  <a:fillRect/>
                </a:stretch>
              </a:blipFill>
              <a:latin typeface="微软雅黑" panose="020B0503020204020204" pitchFamily="34" charset="-122"/>
              <a:ea typeface="微软雅黑" panose="020B0503020204020204" pitchFamily="34" charset="-122"/>
            </a:endParaRPr>
          </a:p>
        </p:txBody>
      </p:sp>
      <p:grpSp>
        <p:nvGrpSpPr>
          <p:cNvPr id="3" name="组合 134"/>
          <p:cNvGrpSpPr/>
          <p:nvPr/>
        </p:nvGrpSpPr>
        <p:grpSpPr>
          <a:xfrm>
            <a:off x="1829562" y="2327673"/>
            <a:ext cx="5484878" cy="244078"/>
            <a:chOff x="2481804" y="4179888"/>
            <a:chExt cx="7313171" cy="325437"/>
          </a:xfrm>
          <a:solidFill>
            <a:schemeClr val="accent1">
              <a:lumMod val="75000"/>
            </a:schemeClr>
          </a:solidFill>
        </p:grpSpPr>
        <p:sp>
          <p:nvSpPr>
            <p:cNvPr id="14"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6"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1"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5"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0"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7"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2"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3"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5"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8"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9"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0"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2"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6"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7"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9"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0"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1"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2"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4"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6"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7"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8"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9"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0"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1"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2"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3"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4"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5"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6"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7"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6"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7"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9"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2"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3"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4"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5"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2"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3"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4"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grpSp>
      <p:sp>
        <p:nvSpPr>
          <p:cNvPr id="141" name="文本框 140"/>
          <p:cNvSpPr txBox="1"/>
          <p:nvPr/>
        </p:nvSpPr>
        <p:spPr>
          <a:xfrm>
            <a:off x="2518816" y="2642106"/>
            <a:ext cx="4060558" cy="369332"/>
          </a:xfrm>
          <a:prstGeom prst="rect">
            <a:avLst/>
          </a:prstGeom>
          <a:noFill/>
          <a:ln>
            <a:noFill/>
          </a:ln>
        </p:spPr>
        <p:txBody>
          <a:bodyPr>
            <a:spAutoFit/>
          </a:bodyPr>
          <a:lstStyle/>
          <a:p>
            <a:pPr algn="ctr" eaLnBrk="1" fontAlgn="auto" hangingPunct="1">
              <a:spcBef>
                <a:spcPts val="0"/>
              </a:spcBef>
              <a:spcAft>
                <a:spcPts val="0"/>
              </a:spcAft>
              <a:defRPr/>
            </a:pPr>
            <a:r>
              <a:rPr lang="zh-CN" altLang="en-US" b="1" dirty="0" smtClean="0">
                <a:blipFill dpi="0" rotWithShape="1">
                  <a:blip r:embed="rId2"/>
                  <a:srcRect/>
                  <a:stretch>
                    <a:fillRect/>
                  </a:stretch>
                </a:blipFill>
                <a:latin typeface="+mn-lt"/>
                <a:ea typeface="+mn-ea"/>
              </a:rPr>
              <a:t>教师：张靓靓       办公室：教一</a:t>
            </a:r>
            <a:r>
              <a:rPr lang="en-US" altLang="zh-CN" b="1" dirty="0" smtClean="0">
                <a:blipFill dpi="0" rotWithShape="1">
                  <a:blip r:embed="rId2"/>
                  <a:srcRect/>
                  <a:stretch>
                    <a:fillRect/>
                  </a:stretch>
                </a:blipFill>
                <a:latin typeface="+mn-lt"/>
                <a:ea typeface="+mn-ea"/>
              </a:rPr>
              <a:t>230</a:t>
            </a:r>
            <a:endParaRPr lang="zh-CN" altLang="en-US" b="1" dirty="0">
              <a:blipFill dpi="0" rotWithShape="1">
                <a:blip r:embed="rId2"/>
                <a:srcRect/>
                <a:stretch>
                  <a:fillRect/>
                </a:stretch>
              </a:blipFill>
              <a:latin typeface="+mn-lt"/>
              <a:ea typeface="+mn-ea"/>
            </a:endParaRPr>
          </a:p>
        </p:txBody>
      </p:sp>
      <p:pic>
        <p:nvPicPr>
          <p:cNvPr id="68" name="图片 67"/>
          <p:cNvPicPr>
            <a:picLocks noChangeAspect="1"/>
          </p:cNvPicPr>
          <p:nvPr/>
        </p:nvPicPr>
        <p:blipFill>
          <a:blip r:embed="rId3" cstate="print"/>
          <a:stretch>
            <a:fillRect/>
          </a:stretch>
        </p:blipFill>
        <p:spPr>
          <a:xfrm>
            <a:off x="350110" y="3167646"/>
            <a:ext cx="3241776" cy="1401880"/>
          </a:xfrm>
          <a:prstGeom prst="rect">
            <a:avLst/>
          </a:prstGeom>
        </p:spPr>
      </p:pic>
    </p:spTree>
    <p:extLst>
      <p:ext uri="{BB962C8B-B14F-4D97-AF65-F5344CB8AC3E}">
        <p14:creationId xmlns:p14="http://schemas.microsoft.com/office/powerpoint/2010/main" val="12244526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43944" y="1276210"/>
            <a:ext cx="4572000" cy="2677656"/>
          </a:xfrm>
          <a:prstGeom prst="rect">
            <a:avLst/>
          </a:prstGeom>
        </p:spPr>
        <p:txBody>
          <a:bodyPr>
            <a:spAutoFit/>
          </a:bodyPr>
          <a:lstStyle/>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接口</a:t>
            </a:r>
            <a:endParaRPr kumimoji="1" lang="zh-CN" altLang="en-US" sz="2400" b="1" dirty="0">
              <a:solidFill>
                <a:schemeClr val="bg1"/>
              </a:solidFill>
              <a:latin typeface="微软雅黑" panose="020B0503020204020204" pitchFamily="34" charset="-122"/>
              <a:ea typeface="微软雅黑" panose="020B0503020204020204" pitchFamily="34" charset="-122"/>
            </a:endParaRPr>
          </a:p>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实现接口</a:t>
            </a:r>
            <a:endParaRPr kumimoji="1" lang="zh-CN" altLang="en-US" sz="2400" b="1" dirty="0">
              <a:solidFill>
                <a:schemeClr val="bg1"/>
              </a:solidFill>
              <a:latin typeface="微软雅黑" panose="020B0503020204020204" pitchFamily="34" charset="-122"/>
              <a:ea typeface="微软雅黑" panose="020B0503020204020204" pitchFamily="34" charset="-122"/>
            </a:endParaRPr>
          </a:p>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理解接口</a:t>
            </a:r>
            <a:endParaRPr kumimoji="1" lang="zh-CN" altLang="en-US" sz="2400" b="1" dirty="0">
              <a:solidFill>
                <a:schemeClr val="bg1"/>
              </a:solidFill>
              <a:latin typeface="微软雅黑" panose="020B0503020204020204" pitchFamily="34" charset="-122"/>
              <a:ea typeface="微软雅黑" panose="020B0503020204020204" pitchFamily="34" charset="-122"/>
            </a:endParaRPr>
          </a:p>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接口</a:t>
            </a:r>
            <a:r>
              <a:rPr kumimoji="1" lang="zh-CN" altLang="en-US" sz="2400" b="1" dirty="0">
                <a:solidFill>
                  <a:schemeClr val="bg1"/>
                </a:solidFill>
                <a:latin typeface="微软雅黑" panose="020B0503020204020204" pitchFamily="34" charset="-122"/>
                <a:ea typeface="微软雅黑" panose="020B0503020204020204" pitchFamily="34" charset="-122"/>
              </a:rPr>
              <a:t>回</a:t>
            </a:r>
            <a:r>
              <a:rPr kumimoji="1" lang="zh-CN" altLang="en-US" sz="2400" b="1" dirty="0" smtClean="0">
                <a:solidFill>
                  <a:schemeClr val="bg1"/>
                </a:solidFill>
                <a:latin typeface="微软雅黑" panose="020B0503020204020204" pitchFamily="34" charset="-122"/>
                <a:ea typeface="微软雅黑" panose="020B0503020204020204" pitchFamily="34" charset="-122"/>
              </a:rPr>
              <a:t>调</a:t>
            </a:r>
            <a:endParaRPr kumimoji="1" lang="zh-CN" altLang="en-US" sz="2400" b="1" dirty="0">
              <a:solidFill>
                <a:schemeClr val="bg1"/>
              </a:solidFill>
              <a:latin typeface="微软雅黑" panose="020B0503020204020204" pitchFamily="34" charset="-122"/>
              <a:ea typeface="微软雅黑" panose="020B0503020204020204" pitchFamily="34" charset="-122"/>
            </a:endParaRPr>
          </a:p>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接口与多态</a:t>
            </a:r>
            <a:endParaRPr kumimoji="1" lang="zh-CN" altLang="en-US" sz="2400" b="1" dirty="0">
              <a:solidFill>
                <a:schemeClr val="bg1"/>
              </a:solidFill>
              <a:latin typeface="微软雅黑" panose="020B0503020204020204" pitchFamily="34" charset="-122"/>
              <a:ea typeface="微软雅黑" panose="020B0503020204020204" pitchFamily="34" charset="-122"/>
            </a:endParaRPr>
          </a:p>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接口</a:t>
            </a:r>
            <a:r>
              <a:rPr kumimoji="1" lang="zh-CN" altLang="en-US" sz="2400" b="1" dirty="0">
                <a:solidFill>
                  <a:schemeClr val="bg1"/>
                </a:solidFill>
                <a:latin typeface="微软雅黑" panose="020B0503020204020204" pitchFamily="34" charset="-122"/>
                <a:ea typeface="微软雅黑" panose="020B0503020204020204" pitchFamily="34" charset="-122"/>
              </a:rPr>
              <a:t>变量做参数</a:t>
            </a:r>
          </a:p>
          <a:p>
            <a:pPr algn="just" eaLnBrk="1" fontAlgn="t" hangingPunct="1">
              <a:buClr>
                <a:srgbClr val="3333FF"/>
              </a:buClr>
              <a:buSzPct val="120000"/>
              <a:buFontTx/>
              <a:buChar char="•"/>
            </a:pPr>
            <a:r>
              <a:rPr kumimoji="1" lang="zh-CN" altLang="en-US" sz="2400" b="1" dirty="0" smtClean="0">
                <a:solidFill>
                  <a:schemeClr val="bg1"/>
                </a:solidFill>
                <a:latin typeface="微软雅黑" panose="020B0503020204020204" pitchFamily="34" charset="-122"/>
                <a:ea typeface="微软雅黑" panose="020B0503020204020204" pitchFamily="34" charset="-122"/>
              </a:rPr>
              <a:t> 面向</a:t>
            </a:r>
            <a:r>
              <a:rPr kumimoji="1" lang="zh-CN" altLang="en-US" sz="2400" b="1" dirty="0">
                <a:solidFill>
                  <a:schemeClr val="bg1"/>
                </a:solidFill>
                <a:latin typeface="微软雅黑" panose="020B0503020204020204" pitchFamily="34" charset="-122"/>
                <a:ea typeface="微软雅黑" panose="020B0503020204020204" pitchFamily="34" charset="-122"/>
              </a:rPr>
              <a:t>接口编程</a:t>
            </a:r>
          </a:p>
        </p:txBody>
      </p:sp>
      <p:sp>
        <p:nvSpPr>
          <p:cNvPr id="8" name="矩形 7"/>
          <p:cNvSpPr/>
          <p:nvPr/>
        </p:nvSpPr>
        <p:spPr>
          <a:xfrm>
            <a:off x="576444" y="506769"/>
            <a:ext cx="1882247" cy="769441"/>
          </a:xfrm>
          <a:prstGeom prst="rect">
            <a:avLst/>
          </a:prstGeom>
        </p:spPr>
        <p:txBody>
          <a:bodyPr wrap="none">
            <a:spAutoFit/>
          </a:bodyPr>
          <a:lstStyle/>
          <a:p>
            <a:pPr eaLnBrk="1" fontAlgn="auto" hangingPunct="1">
              <a:spcBef>
                <a:spcPts val="0"/>
              </a:spcBef>
              <a:spcAft>
                <a:spcPts val="0"/>
              </a:spcAft>
              <a:defRPr/>
            </a:pPr>
            <a:r>
              <a:rPr lang="zh-CN" altLang="en-US" sz="4400" b="1" dirty="0">
                <a:blipFill>
                  <a:blip r:embed="rId2"/>
                  <a:stretch>
                    <a:fillRect/>
                  </a:stretch>
                </a:blipFill>
              </a:rPr>
              <a:t>目录：</a:t>
            </a:r>
          </a:p>
        </p:txBody>
      </p:sp>
    </p:spTree>
    <p:extLst>
      <p:ext uri="{BB962C8B-B14F-4D97-AF65-F5344CB8AC3E}">
        <p14:creationId xmlns:p14="http://schemas.microsoft.com/office/powerpoint/2010/main" val="1758203987"/>
      </p:ext>
    </p:extLst>
  </p:cSld>
  <p:clrMapOvr>
    <a:masterClrMapping/>
  </p:clrMapOvr>
  <p:transition spd="med" advClick="0" advTm="300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a:t>
            </a:r>
            <a:endParaRPr lang="zh-CN" altLang="en-US" sz="3200" b="1" dirty="0">
              <a:blipFill>
                <a:blip r:embed="rId2"/>
                <a:stretch>
                  <a:fillRect/>
                </a:stretch>
              </a:blipFill>
            </a:endParaRPr>
          </a:p>
        </p:txBody>
      </p:sp>
      <p:sp>
        <p:nvSpPr>
          <p:cNvPr id="2" name="文本框 1"/>
          <p:cNvSpPr txBox="1"/>
          <p:nvPr/>
        </p:nvSpPr>
        <p:spPr>
          <a:xfrm>
            <a:off x="45076" y="689020"/>
            <a:ext cx="8833124"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关键字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interface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来定义一个接口，接口的定义与类的定义很相似，分为接口声明</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和接口体，如：</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1335352"/>
            <a:ext cx="3164861" cy="1166870"/>
          </a:xfrm>
          <a:prstGeom prst="rect">
            <a:avLst/>
          </a:prstGeom>
        </p:spPr>
      </p:pic>
      <p:sp>
        <p:nvSpPr>
          <p:cNvPr id="8" name="矩形 7"/>
          <p:cNvSpPr/>
          <p:nvPr/>
        </p:nvSpPr>
        <p:spPr>
          <a:xfrm>
            <a:off x="0" y="2502222"/>
            <a:ext cx="8746305" cy="2172903"/>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接口声明</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接口通过使用关键字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interface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来声明，格式：</a:t>
            </a:r>
          </a:p>
          <a:p>
            <a:pPr algn="just" eaLnBrk="1" hangingPunct="1">
              <a:lnSpc>
                <a:spcPct val="90000"/>
              </a:lnSpc>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interface </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接口的名字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r>
              <a:rPr kumimoji="1" lang="zh-CN" altLang="zh-CN"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体</a:t>
            </a:r>
          </a:p>
          <a:p>
            <a:pPr algn="just" eaLnBrk="1" hangingPunct="1">
              <a:lnSpc>
                <a:spcPct val="90000"/>
              </a:lnSpc>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体中包含常量定义</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a:t>
            </a:r>
            <a:r>
              <a:rPr kumimoji="1" lang="zh-CN" altLang="en-US" b="1" dirty="0" smtClean="0">
                <a:solidFill>
                  <a:srgbClr val="C00000"/>
                </a:solidFill>
                <a:latin typeface="微软雅黑" panose="020B0503020204020204" pitchFamily="34" charset="-122"/>
                <a:ea typeface="微软雅黑" panose="020B0503020204020204" pitchFamily="34" charset="-122"/>
              </a:rPr>
              <a:t>抽象方法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两</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部分</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。且所有常量的访问权限都是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，所有</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抽象方法的访问权限一定都是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endParaRPr kumimoji="1" lang="zh-CN" altLang="en-US" b="1" dirty="0">
              <a:solidFill>
                <a:schemeClr val="accent2">
                  <a:lumMod val="7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stretch>
            <a:fillRect/>
          </a:stretch>
        </p:blipFill>
        <p:spPr>
          <a:xfrm>
            <a:off x="3631843" y="4152969"/>
            <a:ext cx="4963464" cy="881061"/>
          </a:xfrm>
          <a:prstGeom prst="rect">
            <a:avLst/>
          </a:prstGeom>
        </p:spPr>
      </p:pic>
    </p:spTree>
    <p:extLst>
      <p:ext uri="{BB962C8B-B14F-4D97-AF65-F5344CB8AC3E}">
        <p14:creationId xmlns:p14="http://schemas.microsoft.com/office/powerpoint/2010/main" val="2418528192"/>
      </p:ext>
    </p:extLst>
  </p:cSld>
  <p:clrMapOvr>
    <a:masterClrMapping/>
  </p:clrMapOvr>
  <p:transition spd="med" advClick="0" advTm="3000">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接口的实现</a:t>
            </a:r>
            <a:endParaRPr lang="zh-CN" altLang="en-US" sz="3200" b="1" dirty="0">
              <a:blipFill>
                <a:blip r:embed="rId2"/>
                <a:stretch>
                  <a:fillRect/>
                </a:stretch>
              </a:blipFill>
            </a:endParaRPr>
          </a:p>
        </p:txBody>
      </p:sp>
      <p:sp>
        <p:nvSpPr>
          <p:cNvPr id="3" name="文本框 2"/>
          <p:cNvSpPr txBox="1"/>
          <p:nvPr/>
        </p:nvSpPr>
        <p:spPr>
          <a:xfrm>
            <a:off x="238259" y="714777"/>
            <a:ext cx="8956298" cy="3970318"/>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一个类可以实现多个接口</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，类通过使用关键字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implements</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声明自己实现一个或多个</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接口，如果实现多个接口，用逗号隔开接口名。</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b="1" dirty="0">
                <a:solidFill>
                  <a:schemeClr val="bg1">
                    <a:lumMod val="85000"/>
                  </a:schemeClr>
                </a:solidFill>
                <a:latin typeface="微软雅黑" panose="020B0503020204020204" pitchFamily="34" charset="-122"/>
                <a:ea typeface="微软雅黑" panose="020B0503020204020204" pitchFamily="34" charset="-122"/>
              </a:rPr>
              <a:t>class A implements </a:t>
            </a:r>
            <a:r>
              <a:rPr kumimoji="1" lang="en-US" b="1" dirty="0" err="1">
                <a:solidFill>
                  <a:schemeClr val="bg1">
                    <a:lumMod val="85000"/>
                  </a:schemeClr>
                </a:solidFill>
                <a:latin typeface="微软雅黑" panose="020B0503020204020204" pitchFamily="34" charset="-122"/>
                <a:ea typeface="微软雅黑" panose="020B0503020204020204" pitchFamily="34" charset="-122"/>
              </a:rPr>
              <a:t>Printable,Addable</a:t>
            </a:r>
            <a:r>
              <a:rPr kumimoji="1" lang="en-US" b="1" dirty="0">
                <a:solidFill>
                  <a:schemeClr val="bg1">
                    <a:lumMod val="85000"/>
                  </a:schemeClr>
                </a:solidFill>
                <a:latin typeface="微软雅黑" panose="020B0503020204020204" pitchFamily="34" charset="-122"/>
                <a:ea typeface="微软雅黑" panose="020B0503020204020204" pitchFamily="34" charset="-122"/>
              </a:rPr>
              <a:t>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如果一个类实现了某个接口，</a:t>
            </a:r>
            <a:r>
              <a:rPr kumimoji="1" lang="zh-CN" altLang="en-US" b="1" dirty="0">
                <a:solidFill>
                  <a:srgbClr val="C00000"/>
                </a:solidFill>
                <a:latin typeface="微软雅黑" panose="020B0503020204020204" pitchFamily="34" charset="-122"/>
                <a:ea typeface="微软雅黑" panose="020B0503020204020204" pitchFamily="34" charset="-122"/>
              </a:rPr>
              <a:t>那么这个类必须重写该接口的所有方法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。非抽象类在重写</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接口方法时不仅要去掉</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修饰给出的方法体，而且方法的访问权限一定要用</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来修饰。</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提供的接口都在相应的包中，通过</a:t>
            </a:r>
            <a:r>
              <a:rPr kumimoji="1" lang="en-US" b="1" dirty="0">
                <a:solidFill>
                  <a:schemeClr val="bg1">
                    <a:lumMod val="85000"/>
                  </a:schemeClr>
                </a:solidFill>
                <a:latin typeface="微软雅黑" panose="020B0503020204020204" pitchFamily="34" charset="-122"/>
                <a:ea typeface="微软雅黑" panose="020B0503020204020204" pitchFamily="34" charset="-122"/>
              </a:rPr>
              <a:t>import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语句不仅可以引入包中的类，也</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可以</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引入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包中的接口，例如</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b="1" dirty="0">
                <a:solidFill>
                  <a:schemeClr val="bg1">
                    <a:lumMod val="85000"/>
                  </a:schemeClr>
                </a:solidFill>
                <a:latin typeface="微软雅黑" panose="020B0503020204020204" pitchFamily="34" charset="-122"/>
                <a:ea typeface="微软雅黑" panose="020B0503020204020204" pitchFamily="34" charset="-122"/>
              </a:rPr>
              <a:t>import java.io.*;</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不仅引入了</a:t>
            </a:r>
            <a:r>
              <a:rPr kumimoji="1" lang="en-US" b="1" dirty="0">
                <a:solidFill>
                  <a:schemeClr val="bg1">
                    <a:lumMod val="85000"/>
                  </a:schemeClr>
                </a:solidFill>
                <a:latin typeface="微软雅黑" panose="020B0503020204020204" pitchFamily="34" charset="-122"/>
                <a:ea typeface="微软雅黑" panose="020B0503020204020204" pitchFamily="34" charset="-122"/>
              </a:rPr>
              <a:t>java.io</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包中的类，也同时引入了该包中的接口。</a:t>
            </a: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9983373"/>
      </p:ext>
    </p:extLst>
  </p:cSld>
  <p:clrMapOvr>
    <a:masterClrMapping/>
  </p:clrMapOvr>
  <p:transition spd="med" advClick="0" advTm="3000">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接口的实现</a:t>
            </a:r>
            <a:endParaRPr lang="zh-CN" altLang="en-US" sz="3200" b="1" dirty="0">
              <a:blipFill>
                <a:blip r:embed="rId2"/>
                <a:stretch>
                  <a:fillRect/>
                </a:stretch>
              </a:blip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92" y="666438"/>
            <a:ext cx="5871909" cy="260479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91" y="3271233"/>
            <a:ext cx="5871909" cy="1229517"/>
          </a:xfrm>
          <a:prstGeom prst="rect">
            <a:avLst/>
          </a:prstGeom>
        </p:spPr>
      </p:pic>
    </p:spTree>
    <p:extLst>
      <p:ext uri="{BB962C8B-B14F-4D97-AF65-F5344CB8AC3E}">
        <p14:creationId xmlns:p14="http://schemas.microsoft.com/office/powerpoint/2010/main" val="4081707041"/>
      </p:ext>
    </p:extLst>
  </p:cSld>
  <p:clrMapOvr>
    <a:masterClrMapping/>
  </p:clrMapOvr>
  <p:transition spd="med" advClick="0" advTm="300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接口的实现</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21" y="729050"/>
            <a:ext cx="6048419" cy="4200556"/>
          </a:xfrm>
          <a:prstGeom prst="rect">
            <a:avLst/>
          </a:prstGeom>
        </p:spPr>
      </p:pic>
    </p:spTree>
    <p:extLst>
      <p:ext uri="{BB962C8B-B14F-4D97-AF65-F5344CB8AC3E}">
        <p14:creationId xmlns:p14="http://schemas.microsoft.com/office/powerpoint/2010/main" val="2597356009"/>
      </p:ext>
    </p:extLst>
  </p:cSld>
  <p:clrMapOvr>
    <a:masterClrMapping/>
  </p:clrMapOvr>
  <p:transition spd="med" advClick="0" advTm="300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接口的实现</a:t>
            </a:r>
            <a:endParaRPr lang="zh-CN" altLang="en-US" sz="3200" b="1" dirty="0">
              <a:blipFill>
                <a:blip r:embed="rId2"/>
                <a:stretch>
                  <a:fillRect/>
                </a:stretch>
              </a:blipFill>
            </a:endParaRPr>
          </a:p>
        </p:txBody>
      </p:sp>
      <p:sp>
        <p:nvSpPr>
          <p:cNvPr id="2" name="文本框 1"/>
          <p:cNvSpPr txBox="1"/>
          <p:nvPr/>
        </p:nvSpPr>
        <p:spPr>
          <a:xfrm>
            <a:off x="106373" y="656822"/>
            <a:ext cx="9437199" cy="2308324"/>
          </a:xfrm>
          <a:prstGeom prst="rect">
            <a:avLst/>
          </a:prstGeom>
          <a:noFill/>
        </p:spPr>
        <p:txBody>
          <a:bodyPr wrap="non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接口声明时，如果</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interface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前面加上</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关键字，那么这样的接口可以被任何一</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个类实现，反之，则称为友好接口类，友好接口可以被该接口同一包中的类实现。</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如果父类实现了该接口，那么子类也就自然实现了该接口，子类不用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implement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接口也可以被</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继承，即通过关键字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extend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声明一个接口是另一个接口的子接口。</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如果一个类声明实现一个接口，但没有重写接口中的所有方法，那么这个类为</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6598425"/>
      </p:ext>
    </p:extLst>
  </p:cSld>
  <p:clrMapOvr>
    <a:masterClrMapping/>
  </p:clrMapOvr>
  <p:transition spd="med" advClick="0" advTm="3000">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接口的实现</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15" y="747841"/>
            <a:ext cx="5231622" cy="177862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15" y="2526470"/>
            <a:ext cx="5231622" cy="2068166"/>
          </a:xfrm>
          <a:prstGeom prst="rect">
            <a:avLst/>
          </a:prstGeom>
        </p:spPr>
      </p:pic>
    </p:spTree>
    <p:extLst>
      <p:ext uri="{BB962C8B-B14F-4D97-AF65-F5344CB8AC3E}">
        <p14:creationId xmlns:p14="http://schemas.microsoft.com/office/powerpoint/2010/main" val="4186602057"/>
      </p:ext>
    </p:extLst>
  </p:cSld>
  <p:clrMapOvr>
    <a:masterClrMapping/>
  </p:clrMapOvr>
  <p:transition spd="med" advClick="0" advTm="3000">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理解接口</a:t>
            </a:r>
            <a:endParaRPr lang="zh-CN" altLang="en-US" sz="3200" b="1" dirty="0">
              <a:blipFill>
                <a:blip r:embed="rId2"/>
                <a:stretch>
                  <a:fillRect/>
                </a:stretch>
              </a:blipFill>
            </a:endParaRPr>
          </a:p>
        </p:txBody>
      </p:sp>
      <p:sp>
        <p:nvSpPr>
          <p:cNvPr id="2" name="文本框 1"/>
          <p:cNvSpPr txBox="1"/>
          <p:nvPr/>
        </p:nvSpPr>
        <p:spPr>
          <a:xfrm>
            <a:off x="1242812" y="746974"/>
            <a:ext cx="1210588" cy="1323439"/>
          </a:xfrm>
          <a:prstGeom prst="rect">
            <a:avLst/>
          </a:prstGeom>
          <a:noFill/>
        </p:spPr>
        <p:txBody>
          <a:bodyPr wrap="none" rtlCol="0">
            <a:spAutoFit/>
          </a:bodyPr>
          <a:lstStyle/>
          <a:p>
            <a:r>
              <a:rPr kumimoji="1" lang="zh-CN" altLang="en-US" sz="8000" b="1" dirty="0">
                <a:solidFill>
                  <a:schemeClr val="accent6">
                    <a:lumMod val="75000"/>
                  </a:schemeClr>
                </a:solidFill>
                <a:latin typeface="微软雅黑" panose="020B0503020204020204" pitchFamily="34" charset="-122"/>
                <a:ea typeface="微软雅黑" panose="020B0503020204020204" pitchFamily="34" charset="-122"/>
              </a:rPr>
              <a:t>类</a:t>
            </a:r>
            <a:endParaRPr kumimoji="1" lang="en-US" sz="8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303950" y="746974"/>
            <a:ext cx="2236510" cy="1323439"/>
          </a:xfrm>
          <a:prstGeom prst="rect">
            <a:avLst/>
          </a:prstGeom>
          <a:noFill/>
        </p:spPr>
        <p:txBody>
          <a:bodyPr wrap="none" rtlCol="0">
            <a:spAutoFit/>
          </a:bodyPr>
          <a:lstStyle/>
          <a:p>
            <a:r>
              <a:rPr kumimoji="1" lang="zh-CN" altLang="en-US" sz="8000" b="1" dirty="0">
                <a:solidFill>
                  <a:schemeClr val="accent6">
                    <a:lumMod val="75000"/>
                  </a:schemeClr>
                </a:solidFill>
                <a:latin typeface="微软雅黑" panose="020B0503020204020204" pitchFamily="34" charset="-122"/>
                <a:ea typeface="微软雅黑" panose="020B0503020204020204" pitchFamily="34" charset="-122"/>
              </a:rPr>
              <a:t>接口</a:t>
            </a:r>
            <a:endParaRPr kumimoji="1" lang="en-US" sz="8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558715" y="1120462"/>
            <a:ext cx="639919" cy="584775"/>
          </a:xfrm>
          <a:prstGeom prst="rect">
            <a:avLst/>
          </a:prstGeom>
          <a:noFill/>
        </p:spPr>
        <p:txBody>
          <a:bodyPr wrap="none" rtlCol="0">
            <a:spAutoFit/>
          </a:bodyPr>
          <a:lstStyle/>
          <a:p>
            <a:r>
              <a:rPr lang="en-US" altLang="zh-CN" sz="3200" b="1" dirty="0" smtClean="0">
                <a:solidFill>
                  <a:schemeClr val="bg1">
                    <a:lumMod val="85000"/>
                  </a:schemeClr>
                </a:solidFill>
              </a:rPr>
              <a:t>vs</a:t>
            </a:r>
            <a:endParaRPr lang="en-US" sz="3200" b="1" dirty="0">
              <a:solidFill>
                <a:schemeClr val="bg1">
                  <a:lumMod val="85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27" y="2434107"/>
            <a:ext cx="2875805" cy="203607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3075" y="2490479"/>
            <a:ext cx="2919707" cy="1707431"/>
          </a:xfrm>
          <a:prstGeom prst="rect">
            <a:avLst/>
          </a:prstGeom>
        </p:spPr>
      </p:pic>
      <p:sp>
        <p:nvSpPr>
          <p:cNvPr id="9" name="矩形 8"/>
          <p:cNvSpPr/>
          <p:nvPr/>
        </p:nvSpPr>
        <p:spPr>
          <a:xfrm>
            <a:off x="2286000" y="-1075402"/>
            <a:ext cx="4572000" cy="7294305"/>
          </a:xfrm>
          <a:prstGeom prst="rect">
            <a:avLst/>
          </a:prstGeom>
        </p:spPr>
        <p:txBody>
          <a:bodyPr>
            <a:spAutoFit/>
          </a:bodyPr>
          <a:lstStyle/>
          <a:p>
            <a:r>
              <a:rPr lang="zh-CN" altLang="en-US" dirty="0"/>
              <a:t>接口的设计目的，是对类的行为进行约束（更准确的说是一种“有”约束，因为接口不能规定类不可以有什么行为），也就是提供一种机制，可以强制要求不同的类具有相同的行为。它只约束了行为的有无，但不对如何实现行为进行限制。对“接口为何是约束”的理解，我觉得配合泛型食用效果更佳。</a:t>
            </a:r>
          </a:p>
          <a:p>
            <a:r>
              <a:rPr lang="zh-CN" altLang="en-US" dirty="0"/>
              <a:t>而抽象类的设计目的，是代码复用。当不同的类具有某些相同的行为</a:t>
            </a:r>
            <a:r>
              <a:rPr lang="en-US" altLang="zh-CN" dirty="0"/>
              <a:t>(</a:t>
            </a:r>
            <a:r>
              <a:rPr lang="zh-CN" altLang="en-US" dirty="0"/>
              <a:t>记为行为集合</a:t>
            </a:r>
            <a:r>
              <a:rPr lang="en-US" dirty="0"/>
              <a:t>A)，</a:t>
            </a:r>
            <a:r>
              <a:rPr lang="zh-CN" altLang="en-US" dirty="0"/>
              <a:t>且其中一部分行为的实现方式一致时（</a:t>
            </a:r>
            <a:r>
              <a:rPr lang="en-US" dirty="0"/>
              <a:t>A</a:t>
            </a:r>
            <a:r>
              <a:rPr lang="zh-CN" altLang="en-US" dirty="0"/>
              <a:t>的非真子集，记为</a:t>
            </a:r>
            <a:r>
              <a:rPr lang="en-US" dirty="0"/>
              <a:t>B），</a:t>
            </a:r>
            <a:r>
              <a:rPr lang="zh-CN" altLang="en-US" dirty="0"/>
              <a:t>可以让这些类都派生于一个抽象类。在这个抽象类中实现了</a:t>
            </a:r>
            <a:r>
              <a:rPr lang="en-US" dirty="0"/>
              <a:t>B，</a:t>
            </a:r>
            <a:r>
              <a:rPr lang="zh-CN" altLang="en-US" dirty="0"/>
              <a:t>避免让所有的子类来实现</a:t>
            </a:r>
            <a:r>
              <a:rPr lang="en-US" dirty="0"/>
              <a:t>B，</a:t>
            </a:r>
            <a:r>
              <a:rPr lang="zh-CN" altLang="en-US" dirty="0"/>
              <a:t>这就达到了代码复用的目的。而</a:t>
            </a:r>
            <a:r>
              <a:rPr lang="en-US" dirty="0"/>
              <a:t>A</a:t>
            </a:r>
            <a:r>
              <a:rPr lang="zh-CN" altLang="en-US" dirty="0"/>
              <a:t>减</a:t>
            </a:r>
            <a:r>
              <a:rPr lang="en-US" dirty="0"/>
              <a:t>B</a:t>
            </a:r>
            <a:r>
              <a:rPr lang="zh-CN" altLang="en-US" dirty="0"/>
              <a:t>的部分，留给各个子类自己实现。正是因为</a:t>
            </a:r>
            <a:r>
              <a:rPr lang="en-US" dirty="0"/>
              <a:t>A-B</a:t>
            </a:r>
            <a:r>
              <a:rPr lang="zh-CN" altLang="en-US" dirty="0"/>
              <a:t>在这里没有实现，所以抽象类不允许实例化出来（否则当调用到</a:t>
            </a:r>
            <a:r>
              <a:rPr lang="en-US" dirty="0"/>
              <a:t>A-B</a:t>
            </a:r>
            <a:r>
              <a:rPr lang="zh-CN" altLang="en-US" dirty="0"/>
              <a:t>时，无法执行）。</a:t>
            </a:r>
          </a:p>
          <a:p>
            <a:r>
              <a:rPr lang="zh-CN" altLang="en-US" dirty="0"/>
              <a:t/>
            </a:r>
            <a:br>
              <a:rPr lang="zh-CN" altLang="en-US" dirty="0"/>
            </a:br>
            <a:r>
              <a:rPr lang="zh-CN" altLang="en-US" dirty="0"/>
              <a:t/>
            </a:r>
            <a:br>
              <a:rPr lang="zh-CN" altLang="en-US" dirty="0"/>
            </a:br>
            <a:r>
              <a:rPr lang="zh-CN" altLang="en-US" dirty="0"/>
              <a:t>作者：阿法利亚</a:t>
            </a:r>
            <a:br>
              <a:rPr lang="zh-CN" altLang="en-US" dirty="0"/>
            </a:br>
            <a:r>
              <a:rPr lang="zh-CN" altLang="en-US" dirty="0"/>
              <a:t>链接：</a:t>
            </a:r>
            <a:r>
              <a:rPr lang="en-US" dirty="0"/>
              <a:t>https://www.zhihu.com/question/20149818/answer/150169365</a:t>
            </a:r>
            <a:br>
              <a:rPr lang="en-US" dirty="0"/>
            </a:br>
            <a:r>
              <a:rPr lang="zh-CN" altLang="en-US" dirty="0"/>
              <a:t>来源：知乎</a:t>
            </a:r>
            <a:br>
              <a:rPr lang="zh-CN" altLang="en-US" dirty="0"/>
            </a:br>
            <a:r>
              <a:rPr lang="zh-CN" altLang="en-US" dirty="0"/>
              <a:t>著作权归作者所有。商业转载请联系作者获得授权，非商业转载请注明出处。</a:t>
            </a:r>
          </a:p>
        </p:txBody>
      </p:sp>
    </p:spTree>
    <p:extLst>
      <p:ext uri="{BB962C8B-B14F-4D97-AF65-F5344CB8AC3E}">
        <p14:creationId xmlns:p14="http://schemas.microsoft.com/office/powerpoint/2010/main" val="885585713"/>
      </p:ext>
    </p:extLst>
  </p:cSld>
  <p:clrMapOvr>
    <a:masterClrMapping/>
  </p:clrMapOvr>
  <p:transition spd="med" advClick="0" advTm="300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2062103"/>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共有变量和共有方法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修饰的成员变量和方法被称为共有变量和共有方法 。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我们</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在任何一个类中用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类创建</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了一个对象后，该对象能访问自己的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方法（也可以通过类名来操作成员变量、方法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5556367"/>
      </p:ext>
    </p:extLst>
  </p:cSld>
  <p:clrMapOvr>
    <a:masterClrMapping/>
  </p:clrMapOvr>
  <p:transition spd="med" advClick="0" advTm="300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理解接口</a:t>
            </a:r>
            <a:endParaRPr lang="zh-CN" altLang="en-US" sz="3200" b="1" dirty="0">
              <a:blipFill>
                <a:blip r:embed="rId2"/>
                <a:stretch>
                  <a:fillRect/>
                </a:stretch>
              </a:blipFill>
            </a:endParaRPr>
          </a:p>
        </p:txBody>
      </p:sp>
      <p:sp>
        <p:nvSpPr>
          <p:cNvPr id="2" name="文本框 1"/>
          <p:cNvSpPr txBox="1"/>
          <p:nvPr/>
        </p:nvSpPr>
        <p:spPr>
          <a:xfrm>
            <a:off x="426213" y="746972"/>
            <a:ext cx="3262432" cy="1323439"/>
          </a:xfrm>
          <a:prstGeom prst="rect">
            <a:avLst/>
          </a:prstGeom>
          <a:noFill/>
        </p:spPr>
        <p:txBody>
          <a:bodyPr wrap="none" rtlCol="0">
            <a:spAutoFit/>
          </a:bodyPr>
          <a:lstStyle/>
          <a:p>
            <a:r>
              <a:rPr kumimoji="1" lang="zh-CN" altLang="en-US" sz="8000" b="1" dirty="0" smtClean="0">
                <a:solidFill>
                  <a:schemeClr val="accent6">
                    <a:lumMod val="75000"/>
                  </a:schemeClr>
                </a:solidFill>
                <a:latin typeface="微软雅黑" panose="020B0503020204020204" pitchFamily="34" charset="-122"/>
                <a:ea typeface="微软雅黑" panose="020B0503020204020204" pitchFamily="34" charset="-122"/>
              </a:rPr>
              <a:t>抽象类</a:t>
            </a:r>
            <a:endParaRPr kumimoji="1" lang="en-US" sz="8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303950" y="746974"/>
            <a:ext cx="2236510" cy="1323439"/>
          </a:xfrm>
          <a:prstGeom prst="rect">
            <a:avLst/>
          </a:prstGeom>
          <a:noFill/>
        </p:spPr>
        <p:txBody>
          <a:bodyPr wrap="none" rtlCol="0">
            <a:spAutoFit/>
          </a:bodyPr>
          <a:lstStyle/>
          <a:p>
            <a:r>
              <a:rPr kumimoji="1" lang="zh-CN" altLang="en-US" sz="8000" b="1" dirty="0">
                <a:solidFill>
                  <a:schemeClr val="accent6">
                    <a:lumMod val="75000"/>
                  </a:schemeClr>
                </a:solidFill>
                <a:latin typeface="微软雅黑" panose="020B0503020204020204" pitchFamily="34" charset="-122"/>
                <a:ea typeface="微软雅黑" panose="020B0503020204020204" pitchFamily="34" charset="-122"/>
              </a:rPr>
              <a:t>接口</a:t>
            </a:r>
            <a:endParaRPr kumimoji="1" lang="en-US" sz="8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176338" y="1116305"/>
            <a:ext cx="639919" cy="584775"/>
          </a:xfrm>
          <a:prstGeom prst="rect">
            <a:avLst/>
          </a:prstGeom>
          <a:noFill/>
        </p:spPr>
        <p:txBody>
          <a:bodyPr wrap="none" rtlCol="0">
            <a:spAutoFit/>
          </a:bodyPr>
          <a:lstStyle/>
          <a:p>
            <a:r>
              <a:rPr lang="en-US" altLang="zh-CN" sz="3200" b="1" dirty="0" smtClean="0">
                <a:solidFill>
                  <a:schemeClr val="bg1">
                    <a:lumMod val="85000"/>
                  </a:schemeClr>
                </a:solidFill>
              </a:rPr>
              <a:t>vs</a:t>
            </a:r>
            <a:endParaRPr lang="en-US" sz="3200" b="1" dirty="0">
              <a:solidFill>
                <a:schemeClr val="bg1">
                  <a:lumMod val="85000"/>
                </a:schemeClr>
              </a:solidFill>
            </a:endParaRPr>
          </a:p>
        </p:txBody>
      </p:sp>
      <p:sp>
        <p:nvSpPr>
          <p:cNvPr id="10" name="文本框 9"/>
          <p:cNvSpPr txBox="1"/>
          <p:nvPr/>
        </p:nvSpPr>
        <p:spPr>
          <a:xfrm>
            <a:off x="656823" y="2215493"/>
            <a:ext cx="8186857" cy="1107996"/>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接口设计的目的是对类行为进行约束，提供一种“有”的约束</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sz="2400" b="1" dirty="0" smtClean="0">
                <a:solidFill>
                  <a:srgbClr val="C00000"/>
                </a:solidFill>
                <a:latin typeface="微软雅黑" panose="020B0503020204020204" pitchFamily="34" charset="-122"/>
                <a:ea typeface="微软雅黑" panose="020B0503020204020204" pitchFamily="34" charset="-122"/>
              </a:rPr>
              <a:t>（有没有）</a:t>
            </a:r>
            <a:endParaRPr kumimoji="1" lang="en-US" altLang="zh-CN" sz="2400" b="1" dirty="0" smtClean="0">
              <a:solidFill>
                <a:srgbClr val="C00000"/>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抽象类的设计目的，是代码复用。</a:t>
            </a:r>
            <a:r>
              <a:rPr kumimoji="1" lang="zh-CN" altLang="en-US" sz="2400" b="1" dirty="0" smtClean="0">
                <a:solidFill>
                  <a:srgbClr val="C00000"/>
                </a:solidFill>
                <a:latin typeface="微软雅黑" panose="020B0503020204020204" pitchFamily="34" charset="-122"/>
                <a:ea typeface="微软雅黑" panose="020B0503020204020204" pitchFamily="34" charset="-122"/>
              </a:rPr>
              <a:t>（是不是）</a:t>
            </a:r>
            <a:endParaRPr kumimoji="1" 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14523"/>
      </p:ext>
    </p:extLst>
  </p:cSld>
  <p:clrMapOvr>
    <a:masterClrMapping/>
  </p:clrMapOvr>
  <p:transition spd="med" advClick="0" advTm="3000">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理解接口</a:t>
            </a:r>
            <a:endParaRPr lang="zh-CN" altLang="en-US" sz="3200" b="1" dirty="0">
              <a:blipFill>
                <a:blip r:embed="rId2"/>
                <a:stretch>
                  <a:fillRect/>
                </a:stretch>
              </a:blipFill>
            </a:endParaRPr>
          </a:p>
        </p:txBody>
      </p:sp>
      <p:graphicFrame>
        <p:nvGraphicFramePr>
          <p:cNvPr id="4" name="表格 3"/>
          <p:cNvGraphicFramePr>
            <a:graphicFrameLocks noGrp="1"/>
          </p:cNvGraphicFramePr>
          <p:nvPr>
            <p:extLst>
              <p:ext uri="{D42A27DB-BD31-4B8C-83A1-F6EECF244321}">
                <p14:modId xmlns:p14="http://schemas.microsoft.com/office/powerpoint/2010/main" val="2531243100"/>
              </p:ext>
            </p:extLst>
          </p:nvPr>
        </p:nvGraphicFramePr>
        <p:xfrm>
          <a:off x="294068" y="906798"/>
          <a:ext cx="8611674" cy="3665201"/>
        </p:xfrm>
        <a:graphic>
          <a:graphicData uri="http://schemas.openxmlformats.org/drawingml/2006/table">
            <a:tbl>
              <a:tblPr firstRow="1" bandRow="1">
                <a:tableStyleId>{5C22544A-7EE6-4342-B048-85BDC9FD1C3A}</a:tableStyleId>
              </a:tblPr>
              <a:tblGrid>
                <a:gridCol w="1162185">
                  <a:extLst>
                    <a:ext uri="{9D8B030D-6E8A-4147-A177-3AD203B41FA5}">
                      <a16:colId xmlns:a16="http://schemas.microsoft.com/office/drawing/2014/main" val="2368868258"/>
                    </a:ext>
                  </a:extLst>
                </a:gridCol>
                <a:gridCol w="4578931">
                  <a:extLst>
                    <a:ext uri="{9D8B030D-6E8A-4147-A177-3AD203B41FA5}">
                      <a16:colId xmlns:a16="http://schemas.microsoft.com/office/drawing/2014/main" val="1220731540"/>
                    </a:ext>
                  </a:extLst>
                </a:gridCol>
                <a:gridCol w="2870558">
                  <a:extLst>
                    <a:ext uri="{9D8B030D-6E8A-4147-A177-3AD203B41FA5}">
                      <a16:colId xmlns:a16="http://schemas.microsoft.com/office/drawing/2014/main" val="4174062499"/>
                    </a:ext>
                  </a:extLst>
                </a:gridCol>
              </a:tblGrid>
              <a:tr h="425035">
                <a:tc>
                  <a:txBody>
                    <a:bodyPr/>
                    <a:lstStyle/>
                    <a:p>
                      <a:r>
                        <a:rPr lang="zh-CN" altLang="en-US" dirty="0" smtClean="0"/>
                        <a:t>类型</a:t>
                      </a:r>
                      <a:endParaRPr lang="en-US" dirty="0"/>
                    </a:p>
                  </a:txBody>
                  <a:tcPr/>
                </a:tc>
                <a:tc>
                  <a:txBody>
                    <a:bodyPr/>
                    <a:lstStyle/>
                    <a:p>
                      <a:r>
                        <a:rPr lang="en-US" altLang="zh-CN" dirty="0" smtClean="0"/>
                        <a:t>Abstract class</a:t>
                      </a:r>
                      <a:endParaRPr lang="en-US" dirty="0"/>
                    </a:p>
                  </a:txBody>
                  <a:tcPr/>
                </a:tc>
                <a:tc>
                  <a:txBody>
                    <a:bodyPr/>
                    <a:lstStyle/>
                    <a:p>
                      <a:r>
                        <a:rPr lang="en-US" dirty="0" smtClean="0"/>
                        <a:t>I</a:t>
                      </a:r>
                      <a:r>
                        <a:rPr lang="en-US" altLang="zh-CN" dirty="0" smtClean="0"/>
                        <a:t>nterface</a:t>
                      </a:r>
                      <a:endParaRPr lang="en-US" dirty="0"/>
                    </a:p>
                  </a:txBody>
                  <a:tcPr/>
                </a:tc>
                <a:extLst>
                  <a:ext uri="{0D108BD9-81ED-4DB2-BD59-A6C34878D82A}">
                    <a16:rowId xmlns:a16="http://schemas.microsoft.com/office/drawing/2014/main" val="2354721018"/>
                  </a:ext>
                </a:extLst>
              </a:tr>
              <a:tr h="425035">
                <a:tc>
                  <a:txBody>
                    <a:bodyPr/>
                    <a:lstStyle/>
                    <a:p>
                      <a:r>
                        <a:rPr lang="zh-CN" altLang="en-US" dirty="0" smtClean="0"/>
                        <a:t>定义</a:t>
                      </a:r>
                      <a:endParaRPr lang="en-US" dirty="0"/>
                    </a:p>
                  </a:txBody>
                  <a:tcPr/>
                </a:tc>
                <a:tc>
                  <a:txBody>
                    <a:bodyPr/>
                    <a:lstStyle/>
                    <a:p>
                      <a:r>
                        <a:rPr lang="en-US" dirty="0" smtClean="0"/>
                        <a:t>A</a:t>
                      </a:r>
                      <a:r>
                        <a:rPr lang="en-US" altLang="zh-CN" dirty="0" smtClean="0"/>
                        <a:t>bstract class</a:t>
                      </a:r>
                      <a:r>
                        <a:rPr lang="zh-CN" altLang="en-US" dirty="0" smtClean="0"/>
                        <a:t>关键字</a:t>
                      </a:r>
                      <a:endParaRPr lang="en-US" dirty="0"/>
                    </a:p>
                  </a:txBody>
                  <a:tcPr/>
                </a:tc>
                <a:tc>
                  <a:txBody>
                    <a:bodyPr/>
                    <a:lstStyle/>
                    <a:p>
                      <a:r>
                        <a:rPr lang="en-US" dirty="0" smtClean="0"/>
                        <a:t>I</a:t>
                      </a:r>
                      <a:r>
                        <a:rPr lang="en-US" altLang="zh-CN" dirty="0" smtClean="0"/>
                        <a:t>nterface</a:t>
                      </a:r>
                      <a:r>
                        <a:rPr lang="zh-CN" altLang="en-US" dirty="0" smtClean="0"/>
                        <a:t>关键字</a:t>
                      </a:r>
                      <a:endParaRPr lang="en-US" dirty="0"/>
                    </a:p>
                  </a:txBody>
                  <a:tcPr/>
                </a:tc>
                <a:extLst>
                  <a:ext uri="{0D108BD9-81ED-4DB2-BD59-A6C34878D82A}">
                    <a16:rowId xmlns:a16="http://schemas.microsoft.com/office/drawing/2014/main" val="2324237675"/>
                  </a:ext>
                </a:extLst>
              </a:tr>
              <a:tr h="576418">
                <a:tc>
                  <a:txBody>
                    <a:bodyPr/>
                    <a:lstStyle/>
                    <a:p>
                      <a:r>
                        <a:rPr lang="zh-CN" altLang="en-US" dirty="0" smtClean="0"/>
                        <a:t>继承</a:t>
                      </a:r>
                      <a:endParaRPr lang="en-US" dirty="0"/>
                    </a:p>
                  </a:txBody>
                  <a:tcPr/>
                </a:tc>
                <a:tc>
                  <a:txBody>
                    <a:bodyPr/>
                    <a:lstStyle/>
                    <a:p>
                      <a:r>
                        <a:rPr lang="zh-CN" altLang="en-US" dirty="0" smtClean="0"/>
                        <a:t>抽象类可以继承一个类和实现多个接口，子类可以继承一个抽象类</a:t>
                      </a:r>
                      <a:endParaRPr lang="en-US" dirty="0"/>
                    </a:p>
                  </a:txBody>
                  <a:tcPr/>
                </a:tc>
                <a:tc>
                  <a:txBody>
                    <a:bodyPr/>
                    <a:lstStyle/>
                    <a:p>
                      <a:r>
                        <a:rPr lang="zh-CN" altLang="en-US" dirty="0" smtClean="0"/>
                        <a:t>接口只可以继承接口，子类可以实现多个接口</a:t>
                      </a:r>
                      <a:endParaRPr lang="en-US" dirty="0"/>
                    </a:p>
                  </a:txBody>
                  <a:tcPr/>
                </a:tc>
                <a:extLst>
                  <a:ext uri="{0D108BD9-81ED-4DB2-BD59-A6C34878D82A}">
                    <a16:rowId xmlns:a16="http://schemas.microsoft.com/office/drawing/2014/main" val="438066782"/>
                  </a:ext>
                </a:extLst>
              </a:tr>
              <a:tr h="425035">
                <a:tc>
                  <a:txBody>
                    <a:bodyPr/>
                    <a:lstStyle/>
                    <a:p>
                      <a:r>
                        <a:rPr lang="zh-CN" altLang="en-US" dirty="0" smtClean="0"/>
                        <a:t>访问修饰符</a:t>
                      </a:r>
                      <a:endParaRPr lang="en-US" dirty="0"/>
                    </a:p>
                  </a:txBody>
                  <a:tcPr/>
                </a:tc>
                <a:tc>
                  <a:txBody>
                    <a:bodyPr/>
                    <a:lstStyle/>
                    <a:p>
                      <a:r>
                        <a:rPr lang="zh-CN" altLang="en-US" dirty="0" smtClean="0"/>
                        <a:t>抽象方法可以有</a:t>
                      </a:r>
                      <a:r>
                        <a:rPr lang="en-US" altLang="zh-CN" dirty="0" smtClean="0"/>
                        <a:t>public</a:t>
                      </a:r>
                      <a:r>
                        <a:rPr lang="zh-CN" altLang="en-US" dirty="0" smtClean="0"/>
                        <a:t>、</a:t>
                      </a:r>
                      <a:r>
                        <a:rPr lang="en-US" altLang="zh-CN" dirty="0" smtClean="0"/>
                        <a:t>protected</a:t>
                      </a:r>
                      <a:r>
                        <a:rPr lang="zh-CN" altLang="en-US" dirty="0" smtClean="0"/>
                        <a:t>和</a:t>
                      </a:r>
                      <a:r>
                        <a:rPr lang="en-US" altLang="zh-CN" dirty="0" smtClean="0"/>
                        <a:t>default</a:t>
                      </a:r>
                      <a:r>
                        <a:rPr lang="zh-CN" altLang="en-US" dirty="0" smtClean="0"/>
                        <a:t>修饰符</a:t>
                      </a:r>
                      <a:endParaRPr lang="en-US" dirty="0"/>
                    </a:p>
                  </a:txBody>
                  <a:tcPr/>
                </a:tc>
                <a:tc>
                  <a:txBody>
                    <a:bodyPr/>
                    <a:lstStyle/>
                    <a:p>
                      <a:r>
                        <a:rPr lang="zh-CN" altLang="en-US" dirty="0" smtClean="0"/>
                        <a:t>接口默认修饰符是</a:t>
                      </a:r>
                      <a:r>
                        <a:rPr lang="en-US" altLang="zh-CN" dirty="0" smtClean="0"/>
                        <a:t>public</a:t>
                      </a:r>
                      <a:endParaRPr lang="en-US" dirty="0"/>
                    </a:p>
                  </a:txBody>
                  <a:tcPr/>
                </a:tc>
                <a:extLst>
                  <a:ext uri="{0D108BD9-81ED-4DB2-BD59-A6C34878D82A}">
                    <a16:rowId xmlns:a16="http://schemas.microsoft.com/office/drawing/2014/main" val="4216581511"/>
                  </a:ext>
                </a:extLst>
              </a:tr>
              <a:tr h="576418">
                <a:tc>
                  <a:txBody>
                    <a:bodyPr/>
                    <a:lstStyle/>
                    <a:p>
                      <a:r>
                        <a:rPr lang="zh-CN" altLang="en-US" dirty="0" smtClean="0"/>
                        <a:t>方法实现</a:t>
                      </a:r>
                      <a:endParaRPr lang="en-US" dirty="0"/>
                    </a:p>
                  </a:txBody>
                  <a:tcPr/>
                </a:tc>
                <a:tc>
                  <a:txBody>
                    <a:bodyPr/>
                    <a:lstStyle/>
                    <a:p>
                      <a:r>
                        <a:rPr lang="zh-CN" altLang="en-US" dirty="0" smtClean="0"/>
                        <a:t>可定义构造方法、可以有抽象方法</a:t>
                      </a:r>
                      <a:endParaRPr lang="en-US" dirty="0"/>
                    </a:p>
                  </a:txBody>
                  <a:tcPr/>
                </a:tc>
                <a:tc>
                  <a:txBody>
                    <a:bodyPr/>
                    <a:lstStyle/>
                    <a:p>
                      <a:r>
                        <a:rPr lang="zh-CN" altLang="en-US" dirty="0" smtClean="0"/>
                        <a:t>接口完全是抽象的，美欧构造方法</a:t>
                      </a:r>
                      <a:endParaRPr lang="en-US" dirty="0"/>
                    </a:p>
                  </a:txBody>
                  <a:tcPr/>
                </a:tc>
                <a:extLst>
                  <a:ext uri="{0D108BD9-81ED-4DB2-BD59-A6C34878D82A}">
                    <a16:rowId xmlns:a16="http://schemas.microsoft.com/office/drawing/2014/main" val="2989066995"/>
                  </a:ext>
                </a:extLst>
              </a:tr>
              <a:tr h="812225">
                <a:tc>
                  <a:txBody>
                    <a:bodyPr/>
                    <a:lstStyle/>
                    <a:p>
                      <a:r>
                        <a:rPr lang="zh-CN" altLang="en-US" dirty="0" smtClean="0"/>
                        <a:t>实现方式</a:t>
                      </a:r>
                      <a:endParaRPr lang="en-US" dirty="0"/>
                    </a:p>
                  </a:txBody>
                  <a:tcPr/>
                </a:tc>
                <a:tc>
                  <a:txBody>
                    <a:bodyPr/>
                    <a:lstStyle/>
                    <a:p>
                      <a:r>
                        <a:rPr lang="zh-CN" altLang="en-US" dirty="0" smtClean="0"/>
                        <a:t>子类使用</a:t>
                      </a:r>
                      <a:r>
                        <a:rPr lang="en-US" altLang="zh-CN" dirty="0" smtClean="0"/>
                        <a:t>extends</a:t>
                      </a:r>
                      <a:r>
                        <a:rPr lang="zh-CN" altLang="en-US" dirty="0" smtClean="0"/>
                        <a:t>关键字来继承抽象类，如果子类不是抽象类，需要提供抽象类中所有声明的方法和实现</a:t>
                      </a:r>
                      <a:endParaRPr lang="en-US" dirty="0"/>
                    </a:p>
                  </a:txBody>
                  <a:tcPr/>
                </a:tc>
                <a:tc>
                  <a:txBody>
                    <a:bodyPr/>
                    <a:lstStyle/>
                    <a:p>
                      <a:r>
                        <a:rPr lang="zh-CN" altLang="en-US" dirty="0" smtClean="0"/>
                        <a:t>子类使用关键字</a:t>
                      </a:r>
                      <a:r>
                        <a:rPr lang="en-US" altLang="zh-CN" dirty="0" smtClean="0"/>
                        <a:t>Implements</a:t>
                      </a:r>
                      <a:r>
                        <a:rPr lang="zh-CN" altLang="en-US" dirty="0" smtClean="0"/>
                        <a:t>来实现接口，他需要提供接口中所有声明的方法的实现</a:t>
                      </a:r>
                      <a:endParaRPr lang="en-US" dirty="0"/>
                    </a:p>
                  </a:txBody>
                  <a:tcPr/>
                </a:tc>
                <a:extLst>
                  <a:ext uri="{0D108BD9-81ED-4DB2-BD59-A6C34878D82A}">
                    <a16:rowId xmlns:a16="http://schemas.microsoft.com/office/drawing/2014/main" val="2693846750"/>
                  </a:ext>
                </a:extLst>
              </a:tr>
              <a:tr h="425035">
                <a:tc>
                  <a:txBody>
                    <a:bodyPr/>
                    <a:lstStyle/>
                    <a:p>
                      <a:r>
                        <a:rPr lang="zh-CN" altLang="en-US" dirty="0" smtClean="0"/>
                        <a:t>作用</a:t>
                      </a:r>
                      <a:endParaRPr lang="en-US" dirty="0"/>
                    </a:p>
                  </a:txBody>
                  <a:tcPr/>
                </a:tc>
                <a:tc>
                  <a:txBody>
                    <a:bodyPr/>
                    <a:lstStyle/>
                    <a:p>
                      <a:r>
                        <a:rPr lang="zh-CN" altLang="en-US" dirty="0" smtClean="0"/>
                        <a:t>把相同的东西提取出来，即重用</a:t>
                      </a:r>
                      <a:endParaRPr lang="en-US" dirty="0"/>
                    </a:p>
                  </a:txBody>
                  <a:tcPr/>
                </a:tc>
                <a:tc>
                  <a:txBody>
                    <a:bodyPr/>
                    <a:lstStyle/>
                    <a:p>
                      <a:r>
                        <a:rPr lang="zh-CN" altLang="en-US" dirty="0" smtClean="0"/>
                        <a:t>为了把程序模块进行固化的契约</a:t>
                      </a:r>
                      <a:endParaRPr lang="en-US" dirty="0"/>
                    </a:p>
                  </a:txBody>
                  <a:tcPr/>
                </a:tc>
                <a:extLst>
                  <a:ext uri="{0D108BD9-81ED-4DB2-BD59-A6C34878D82A}">
                    <a16:rowId xmlns:a16="http://schemas.microsoft.com/office/drawing/2014/main" val="1302228162"/>
                  </a:ext>
                </a:extLst>
              </a:tr>
            </a:tbl>
          </a:graphicData>
        </a:graphic>
      </p:graphicFrame>
    </p:spTree>
    <p:extLst>
      <p:ext uri="{BB962C8B-B14F-4D97-AF65-F5344CB8AC3E}">
        <p14:creationId xmlns:p14="http://schemas.microsoft.com/office/powerpoint/2010/main" val="3959058609"/>
      </p:ext>
    </p:extLst>
  </p:cSld>
  <p:clrMapOvr>
    <a:masterClrMapping/>
  </p:clrMapOvr>
  <p:transition spd="med" advClick="0" advTm="3000">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理解接口</a:t>
            </a:r>
            <a:endParaRPr lang="zh-CN" altLang="en-US" sz="3200" b="1" dirty="0">
              <a:blipFill>
                <a:blip r:embed="rId2"/>
                <a:stretch>
                  <a:fillRect/>
                </a:stretch>
              </a:blip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752533"/>
            <a:ext cx="6172245" cy="250509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760" y="1845498"/>
            <a:ext cx="3125542" cy="3125542"/>
          </a:xfrm>
          <a:prstGeom prst="rect">
            <a:avLst/>
          </a:prstGeom>
        </p:spPr>
      </p:pic>
    </p:spTree>
    <p:extLst>
      <p:ext uri="{BB962C8B-B14F-4D97-AF65-F5344CB8AC3E}">
        <p14:creationId xmlns:p14="http://schemas.microsoft.com/office/powerpoint/2010/main" val="942461823"/>
      </p:ext>
    </p:extLst>
  </p:cSld>
  <p:clrMapOvr>
    <a:masterClrMapping/>
  </p:clrMapOvr>
  <p:transition spd="med" advClick="0" advTm="3000">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理解接口</a:t>
            </a:r>
            <a:endParaRPr lang="zh-CN" altLang="en-US" sz="3200" b="1" dirty="0">
              <a:blipFill>
                <a:blip r:embed="rId2"/>
                <a:stretch>
                  <a:fillRect/>
                </a:stretch>
              </a:blip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071" y="746973"/>
            <a:ext cx="5109783" cy="4173911"/>
          </a:xfrm>
          <a:prstGeom prst="rect">
            <a:avLst/>
          </a:prstGeom>
        </p:spPr>
      </p:pic>
    </p:spTree>
    <p:extLst>
      <p:ext uri="{BB962C8B-B14F-4D97-AF65-F5344CB8AC3E}">
        <p14:creationId xmlns:p14="http://schemas.microsoft.com/office/powerpoint/2010/main" val="2813014814"/>
      </p:ext>
    </p:extLst>
  </p:cSld>
  <p:clrMapOvr>
    <a:masterClrMapping/>
  </p:clrMapOvr>
  <p:transition spd="med" advClick="0" advTm="3000">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a:t>
            </a:r>
            <a:r>
              <a:rPr lang="en-US" altLang="zh-CN" sz="3200" b="1" dirty="0" smtClean="0">
                <a:blipFill>
                  <a:blip r:embed="rId2"/>
                  <a:stretch>
                    <a:fillRect/>
                  </a:stretch>
                </a:blipFill>
              </a:rPr>
              <a:t>UML</a:t>
            </a:r>
            <a:r>
              <a:rPr lang="zh-CN" altLang="en-US" sz="3200" b="1" dirty="0" smtClean="0">
                <a:blipFill>
                  <a:blip r:embed="rId2"/>
                  <a:stretch>
                    <a:fillRect/>
                  </a:stretch>
                </a:blipFill>
              </a:rPr>
              <a:t>图</a:t>
            </a:r>
            <a:endParaRPr lang="zh-CN" altLang="en-US" sz="3200" b="1" dirty="0">
              <a:blipFill>
                <a:blip r:embed="rId2"/>
                <a:stretch>
                  <a:fillRect/>
                </a:stretch>
              </a:blipFill>
            </a:endParaRPr>
          </a:p>
        </p:txBody>
      </p:sp>
      <p:sp>
        <p:nvSpPr>
          <p:cNvPr id="3" name="矩形 2"/>
          <p:cNvSpPr/>
          <p:nvPr/>
        </p:nvSpPr>
        <p:spPr>
          <a:xfrm>
            <a:off x="106373" y="601890"/>
            <a:ext cx="8776953" cy="1754326"/>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表示接口的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图和表示类的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图类似，使用一个长方形描述一个接口的主要构成，将长方形垂直地分为三层。</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层是名字层、第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层是常量层、第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3</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层是方法层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如果一个类实现了一个接口，那么类和接口的关系是</a:t>
            </a:r>
            <a:r>
              <a:rPr kumimoji="1" lang="zh-CN" altLang="en-US" b="1" dirty="0" smtClean="0">
                <a:solidFill>
                  <a:srgbClr val="C00000"/>
                </a:solidFill>
                <a:latin typeface="微软雅黑" panose="020B0503020204020204" pitchFamily="34" charset="-122"/>
                <a:ea typeface="微软雅黑" panose="020B0503020204020204" pitchFamily="34" charset="-122"/>
              </a:rPr>
              <a:t>实现关系</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，成为实现接口。</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94" y="2173067"/>
            <a:ext cx="6869726" cy="2683221"/>
          </a:xfrm>
          <a:prstGeom prst="rect">
            <a:avLst/>
          </a:prstGeom>
        </p:spPr>
      </p:pic>
    </p:spTree>
    <p:extLst>
      <p:ext uri="{BB962C8B-B14F-4D97-AF65-F5344CB8AC3E}">
        <p14:creationId xmlns:p14="http://schemas.microsoft.com/office/powerpoint/2010/main" val="1599970817"/>
      </p:ext>
    </p:extLst>
  </p:cSld>
  <p:clrMapOvr>
    <a:masterClrMapping/>
  </p:clrMapOvr>
  <p:transition spd="med" advClick="0" advTm="3000">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接口的回调</a:t>
            </a:r>
            <a:endParaRPr lang="zh-CN" altLang="en-US" sz="3200" b="1" dirty="0">
              <a:blipFill>
                <a:blip r:embed="rId2"/>
                <a:stretch>
                  <a:fillRect/>
                </a:stretch>
              </a:blipFill>
            </a:endParaRPr>
          </a:p>
        </p:txBody>
      </p:sp>
      <p:sp>
        <p:nvSpPr>
          <p:cNvPr id="2" name="文本框 1"/>
          <p:cNvSpPr txBox="1"/>
          <p:nvPr/>
        </p:nvSpPr>
        <p:spPr>
          <a:xfrm>
            <a:off x="106373" y="682580"/>
            <a:ext cx="9140644" cy="2862322"/>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接口变量中存放怎样的数据呢</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例如，假设</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是一个接口，那么可以用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声明一个变量：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b="1" dirty="0" smtClean="0">
                <a:solidFill>
                  <a:schemeClr val="accent2">
                    <a:lumMod val="75000"/>
                  </a:schemeClr>
                </a:solidFill>
                <a:latin typeface="微软雅黑" panose="020B0503020204020204" pitchFamily="34" charset="-122"/>
                <a:ea typeface="微软雅黑" panose="020B0503020204020204" pitchFamily="34" charset="-122"/>
              </a:rPr>
              <a:t>C</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om </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com</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此时的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是一个空接口，因为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变量中没有存放实现该接口的类的实例引用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假设</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ImpleCom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类是实现</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接口的类，用</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ImpleCom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创建名字为</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object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的对象，那么</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Object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对象不仅可以调用</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ImpleCom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类中原有的方法，也可以实现接口的方法；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b="1" dirty="0" err="1" smtClean="0">
                <a:solidFill>
                  <a:schemeClr val="accent2">
                    <a:lumMod val="75000"/>
                  </a:schemeClr>
                </a:solidFill>
                <a:latin typeface="微软雅黑" panose="020B0503020204020204" pitchFamily="34" charset="-122"/>
                <a:ea typeface="微软雅黑" panose="020B0503020204020204" pitchFamily="34" charset="-122"/>
              </a:rPr>
              <a:t>I</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mpleCom</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object = new </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ImpleCom</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15" y="3259757"/>
            <a:ext cx="4511954" cy="1756563"/>
          </a:xfrm>
          <a:prstGeom prst="rect">
            <a:avLst/>
          </a:prstGeom>
        </p:spPr>
      </p:pic>
    </p:spTree>
    <p:extLst>
      <p:ext uri="{BB962C8B-B14F-4D97-AF65-F5344CB8AC3E}">
        <p14:creationId xmlns:p14="http://schemas.microsoft.com/office/powerpoint/2010/main" val="4249090381"/>
      </p:ext>
    </p:extLst>
  </p:cSld>
  <p:clrMapOvr>
    <a:masterClrMapping/>
  </p:clrMapOvr>
  <p:transition spd="med" advClick="0" advTm="3000">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接口的回调</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8" y="667552"/>
            <a:ext cx="5557189" cy="4247097"/>
          </a:xfrm>
          <a:prstGeom prst="rect">
            <a:avLst/>
          </a:prstGeom>
        </p:spPr>
      </p:pic>
    </p:spTree>
    <p:extLst>
      <p:ext uri="{BB962C8B-B14F-4D97-AF65-F5344CB8AC3E}">
        <p14:creationId xmlns:p14="http://schemas.microsoft.com/office/powerpoint/2010/main" val="2705066186"/>
      </p:ext>
    </p:extLst>
  </p:cSld>
  <p:clrMapOvr>
    <a:masterClrMapping/>
  </p:clrMapOvr>
  <p:transition spd="med" advClick="0" advTm="3000">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a:t>
            </a:r>
            <a:r>
              <a:rPr lang="zh-CN" altLang="en-US" sz="3200" b="1" dirty="0" smtClean="0">
                <a:blipFill>
                  <a:blip r:embed="rId2"/>
                  <a:stretch>
                    <a:fillRect/>
                  </a:stretch>
                </a:blipFill>
              </a:rPr>
              <a:t>与多态</a:t>
            </a:r>
            <a:endParaRPr lang="zh-CN" altLang="en-US" sz="3200" b="1" dirty="0">
              <a:blipFill>
                <a:blip r:embed="rId2"/>
                <a:stretch>
                  <a:fillRect/>
                </a:stretch>
              </a:blipFill>
            </a:endParaRPr>
          </a:p>
        </p:txBody>
      </p:sp>
      <p:sp>
        <p:nvSpPr>
          <p:cNvPr id="2" name="矩形 1"/>
          <p:cNvSpPr/>
          <p:nvPr/>
        </p:nvSpPr>
        <p:spPr>
          <a:xfrm>
            <a:off x="106373" y="702913"/>
            <a:ext cx="8889520" cy="923330"/>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可以通过在</a:t>
            </a:r>
            <a:r>
              <a:rPr kumimoji="1" lang="zh-CN" altLang="en-US" b="1" dirty="0">
                <a:solidFill>
                  <a:srgbClr val="C00000"/>
                </a:solidFill>
                <a:latin typeface="微软雅黑" panose="020B0503020204020204" pitchFamily="34" charset="-122"/>
                <a:ea typeface="微软雅黑" panose="020B0503020204020204" pitchFamily="34" charset="-122"/>
              </a:rPr>
              <a:t>接口中声明若干</a:t>
            </a:r>
            <a:r>
              <a:rPr kumimoji="1" lang="zh-CN" altLang="en-US" b="1" dirty="0" smtClean="0">
                <a:solidFill>
                  <a:srgbClr val="C00000"/>
                </a:solidFill>
                <a:latin typeface="微软雅黑" panose="020B0503020204020204" pitchFamily="34" charset="-122"/>
                <a:ea typeface="微软雅黑" panose="020B0503020204020204" pitchFamily="34" charset="-122"/>
              </a:rPr>
              <a:t>个抽象方法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，表明这些方法的重要性，</a:t>
            </a:r>
            <a:r>
              <a:rPr kumimoji="1" lang="zh-CN" altLang="en-US" b="1" dirty="0">
                <a:solidFill>
                  <a:srgbClr val="C00000"/>
                </a:solidFill>
                <a:latin typeface="微软雅黑" panose="020B0503020204020204" pitchFamily="34" charset="-122"/>
                <a:ea typeface="微软雅黑" panose="020B0503020204020204" pitchFamily="34" charset="-122"/>
              </a:rPr>
              <a:t>方法体的内容细节由实现接口的类去完成</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。使用接口进行程序设计的核心思想是使用接口回调，即接口变量存放实现该接口的类的对象的引用，从而接口变量就可以回调类实现的接口方法。</a:t>
            </a:r>
          </a:p>
        </p:txBody>
      </p:sp>
    </p:spTree>
    <p:extLst>
      <p:ext uri="{BB962C8B-B14F-4D97-AF65-F5344CB8AC3E}">
        <p14:creationId xmlns:p14="http://schemas.microsoft.com/office/powerpoint/2010/main" val="1223333725"/>
      </p:ext>
    </p:extLst>
  </p:cSld>
  <p:clrMapOvr>
    <a:masterClrMapping/>
  </p:clrMapOvr>
  <p:transition spd="med" advClick="0" advTm="3000">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a:t>
            </a:r>
            <a:r>
              <a:rPr lang="zh-CN" altLang="en-US" sz="3200" b="1" dirty="0" smtClean="0">
                <a:blipFill>
                  <a:blip r:embed="rId2"/>
                  <a:stretch>
                    <a:fillRect/>
                  </a:stretch>
                </a:blipFill>
              </a:rPr>
              <a:t>与多态</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67" y="711043"/>
            <a:ext cx="6205085" cy="4336957"/>
          </a:xfrm>
          <a:prstGeom prst="rect">
            <a:avLst/>
          </a:prstGeom>
        </p:spPr>
      </p:pic>
      <p:sp>
        <p:nvSpPr>
          <p:cNvPr id="4" name="文本框 3"/>
          <p:cNvSpPr txBox="1"/>
          <p:nvPr/>
        </p:nvSpPr>
        <p:spPr>
          <a:xfrm>
            <a:off x="4790941" y="733005"/>
            <a:ext cx="646331" cy="369332"/>
          </a:xfrm>
          <a:prstGeom prst="rect">
            <a:avLst/>
          </a:prstGeom>
          <a:noFill/>
        </p:spPr>
        <p:txBody>
          <a:bodyPr wrap="none" rtlCol="0">
            <a:spAutoFit/>
          </a:bodyPr>
          <a:lstStyle/>
          <a:p>
            <a:r>
              <a:rPr lang="zh-CN" altLang="en-US" b="1" dirty="0" smtClean="0">
                <a:solidFill>
                  <a:srgbClr val="C00000"/>
                </a:solidFill>
                <a:latin typeface="黑体" panose="02010609060101010101" pitchFamily="49" charset="-122"/>
                <a:ea typeface="黑体" panose="02010609060101010101" pitchFamily="49" charset="-122"/>
              </a:rPr>
              <a:t>接口</a:t>
            </a:r>
            <a:endParaRPr lang="en-US" b="1" dirty="0">
              <a:solidFill>
                <a:srgbClr val="C00000"/>
              </a:solidFill>
              <a:latin typeface="黑体" panose="02010609060101010101" pitchFamily="49" charset="-122"/>
              <a:ea typeface="黑体" panose="02010609060101010101" pitchFamily="49" charset="-122"/>
            </a:endParaRPr>
          </a:p>
        </p:txBody>
      </p:sp>
      <p:sp>
        <p:nvSpPr>
          <p:cNvPr id="9" name="文本框 8"/>
          <p:cNvSpPr txBox="1"/>
          <p:nvPr/>
        </p:nvSpPr>
        <p:spPr>
          <a:xfrm>
            <a:off x="3515457" y="1456189"/>
            <a:ext cx="2975495" cy="369332"/>
          </a:xfrm>
          <a:prstGeom prst="rect">
            <a:avLst/>
          </a:prstGeom>
          <a:noFill/>
        </p:spPr>
        <p:txBody>
          <a:bodyPr wrap="none" rtlCol="0">
            <a:spAutoFit/>
          </a:bodyPr>
          <a:lstStyle/>
          <a:p>
            <a:r>
              <a:rPr lang="zh-CN" altLang="en-US" b="1" dirty="0" smtClean="0">
                <a:solidFill>
                  <a:srgbClr val="C00000"/>
                </a:solidFill>
                <a:latin typeface="黑体" panose="02010609060101010101" pitchFamily="49" charset="-122"/>
                <a:ea typeface="黑体" panose="02010609060101010101" pitchFamily="49" charset="-122"/>
              </a:rPr>
              <a:t>由</a:t>
            </a:r>
            <a:r>
              <a:rPr lang="en-US" altLang="zh-CN" b="1" dirty="0" smtClean="0">
                <a:solidFill>
                  <a:srgbClr val="C00000"/>
                </a:solidFill>
                <a:latin typeface="黑体" panose="02010609060101010101" pitchFamily="49" charset="-122"/>
                <a:ea typeface="黑体" panose="02010609060101010101" pitchFamily="49" charset="-122"/>
              </a:rPr>
              <a:t>A</a:t>
            </a:r>
            <a:r>
              <a:rPr lang="zh-CN" altLang="en-US" b="1" dirty="0" smtClean="0">
                <a:solidFill>
                  <a:srgbClr val="C00000"/>
                </a:solidFill>
                <a:latin typeface="黑体" panose="02010609060101010101" pitchFamily="49" charset="-122"/>
                <a:ea typeface="黑体" panose="02010609060101010101" pitchFamily="49" charset="-122"/>
              </a:rPr>
              <a:t>、</a:t>
            </a:r>
            <a:r>
              <a:rPr lang="en-US" altLang="zh-CN" b="1" dirty="0" smtClean="0">
                <a:solidFill>
                  <a:srgbClr val="C00000"/>
                </a:solidFill>
                <a:latin typeface="黑体" panose="02010609060101010101" pitchFamily="49" charset="-122"/>
                <a:ea typeface="黑体" panose="02010609060101010101" pitchFamily="49" charset="-122"/>
              </a:rPr>
              <a:t>B</a:t>
            </a:r>
            <a:r>
              <a:rPr lang="zh-CN" altLang="en-US" b="1" dirty="0" smtClean="0">
                <a:solidFill>
                  <a:srgbClr val="C00000"/>
                </a:solidFill>
                <a:latin typeface="黑体" panose="02010609060101010101" pitchFamily="49" charset="-122"/>
                <a:ea typeface="黑体" panose="02010609060101010101" pitchFamily="49" charset="-122"/>
              </a:rPr>
              <a:t>类去实现接口的方法</a:t>
            </a:r>
            <a:endParaRPr lang="en-US"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9482003"/>
      </p:ext>
    </p:extLst>
  </p:cSld>
  <p:clrMapOvr>
    <a:masterClrMapping/>
  </p:clrMapOvr>
  <p:transition spd="med" advClick="0" advTm="3000">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接口变量做参数</a:t>
            </a:r>
            <a:endParaRPr lang="zh-CN" altLang="en-US" sz="3200" b="1" dirty="0">
              <a:blipFill>
                <a:blip r:embed="rId2"/>
                <a:stretch>
                  <a:fillRect/>
                </a:stretch>
              </a:blipFill>
            </a:endParaRPr>
          </a:p>
        </p:txBody>
      </p:sp>
      <p:sp>
        <p:nvSpPr>
          <p:cNvPr id="2" name="矩形 1"/>
          <p:cNvSpPr/>
          <p:nvPr/>
        </p:nvSpPr>
        <p:spPr>
          <a:xfrm>
            <a:off x="183524" y="601890"/>
            <a:ext cx="8776952" cy="64633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如果一个方法的参数是接口类型，我们就可以将</a:t>
            </a:r>
            <a:r>
              <a:rPr kumimoji="1" lang="zh-CN" altLang="en-US" b="1" dirty="0">
                <a:solidFill>
                  <a:srgbClr val="C00000"/>
                </a:solidFill>
                <a:latin typeface="微软雅黑" panose="020B0503020204020204" pitchFamily="34" charset="-122"/>
                <a:ea typeface="微软雅黑" panose="020B0503020204020204" pitchFamily="34" charset="-122"/>
              </a:rPr>
              <a:t>任何实现</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该接口的类的实例的引用传递给该接口参数，那么接口参数就可以回调类实现的接口方法。</a:t>
            </a:r>
          </a:p>
        </p:txBody>
      </p:sp>
    </p:spTree>
    <p:extLst>
      <p:ext uri="{BB962C8B-B14F-4D97-AF65-F5344CB8AC3E}">
        <p14:creationId xmlns:p14="http://schemas.microsoft.com/office/powerpoint/2010/main" val="1010521269"/>
      </p:ext>
    </p:extLst>
  </p:cSld>
  <p:clrMapOvr>
    <a:masterClrMapping/>
  </p:clrMapOvr>
  <p:transition spd="med" advClick="0" advTm="3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1231106"/>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共有变量和共有方法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08" y="1179606"/>
            <a:ext cx="6661470" cy="3714366"/>
          </a:xfrm>
          <a:prstGeom prst="rect">
            <a:avLst/>
          </a:prstGeom>
        </p:spPr>
      </p:pic>
    </p:spTree>
    <p:extLst>
      <p:ext uri="{BB962C8B-B14F-4D97-AF65-F5344CB8AC3E}">
        <p14:creationId xmlns:p14="http://schemas.microsoft.com/office/powerpoint/2010/main" val="553756223"/>
      </p:ext>
    </p:extLst>
  </p:cSld>
  <p:clrMapOvr>
    <a:masterClrMapping/>
  </p:clrMapOvr>
  <p:transition spd="med" advClick="0" advTm="3000">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接口变量做参数</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21" y="680682"/>
            <a:ext cx="4110691" cy="432184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006" y="680682"/>
            <a:ext cx="3282583" cy="844641"/>
          </a:xfrm>
          <a:prstGeom prst="rect">
            <a:avLst/>
          </a:prstGeom>
        </p:spPr>
      </p:pic>
    </p:spTree>
    <p:extLst>
      <p:ext uri="{BB962C8B-B14F-4D97-AF65-F5344CB8AC3E}">
        <p14:creationId xmlns:p14="http://schemas.microsoft.com/office/powerpoint/2010/main" val="736918265"/>
      </p:ext>
    </p:extLst>
  </p:cSld>
  <p:clrMapOvr>
    <a:masterClrMapping/>
  </p:clrMapOvr>
  <p:transition spd="med" advClick="0" advTm="3000">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pic>
        <p:nvPicPr>
          <p:cNvPr id="2" name="图片 1"/>
          <p:cNvPicPr>
            <a:picLocks noChangeAspect="1"/>
          </p:cNvPicPr>
          <p:nvPr/>
        </p:nvPicPr>
        <p:blipFill>
          <a:blip r:embed="rId3"/>
          <a:stretch>
            <a:fillRect/>
          </a:stretch>
        </p:blipFill>
        <p:spPr>
          <a:xfrm>
            <a:off x="261401" y="686000"/>
            <a:ext cx="4896588" cy="2833143"/>
          </a:xfrm>
          <a:prstGeom prst="rect">
            <a:avLst/>
          </a:prstGeom>
        </p:spPr>
      </p:pic>
    </p:spTree>
    <p:extLst>
      <p:ext uri="{BB962C8B-B14F-4D97-AF65-F5344CB8AC3E}">
        <p14:creationId xmlns:p14="http://schemas.microsoft.com/office/powerpoint/2010/main" val="779064684"/>
      </p:ext>
    </p:extLst>
  </p:cSld>
  <p:clrMapOvr>
    <a:masterClrMapping/>
  </p:clrMapOvr>
  <p:transition spd="med" advClick="0" advTm="3000">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sp>
        <p:nvSpPr>
          <p:cNvPr id="3" name="文本框 2"/>
          <p:cNvSpPr txBox="1"/>
          <p:nvPr/>
        </p:nvSpPr>
        <p:spPr>
          <a:xfrm flipH="1">
            <a:off x="106372" y="650382"/>
            <a:ext cx="8973233" cy="2985433"/>
          </a:xfrm>
          <a:prstGeom prst="rect">
            <a:avLst/>
          </a:prstGeom>
          <a:noFill/>
        </p:spPr>
        <p:txBody>
          <a:bodyPr wrap="squar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问题：设计广告牌展示多个公司的广告词。</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问题分析</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设计接口：设计一个</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Avertisement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接口，接口中的方法为</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showAdvertisement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方法和</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getCorpName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实现接口的类就必须重写方法（</a:t>
            </a:r>
            <a:r>
              <a:rPr kumimoji="1" lang="zh-CN" altLang="en-US" b="1" dirty="0" smtClean="0">
                <a:solidFill>
                  <a:srgbClr val="C00000"/>
                </a:solidFill>
                <a:latin typeface="微软雅黑" panose="020B0503020204020204" pitchFamily="34" charset="-122"/>
                <a:ea typeface="微软雅黑" panose="020B0503020204020204" pitchFamily="34" charset="-122"/>
              </a:rPr>
              <a:t>具体广告词</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设计广告牌类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具体公司的广告</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5192321"/>
      </p:ext>
    </p:extLst>
  </p:cSld>
  <p:clrMapOvr>
    <a:masterClrMapping/>
  </p:clrMapOvr>
  <p:transition spd="med" advClick="0" advTm="3000">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sp>
        <p:nvSpPr>
          <p:cNvPr id="3" name="文本框 2"/>
          <p:cNvSpPr txBox="1"/>
          <p:nvPr/>
        </p:nvSpPr>
        <p:spPr>
          <a:xfrm flipH="1">
            <a:off x="106372" y="650382"/>
            <a:ext cx="8973233" cy="677108"/>
          </a:xfrm>
          <a:prstGeom prst="rect">
            <a:avLst/>
          </a:prstGeom>
          <a:noFill/>
        </p:spPr>
        <p:txBody>
          <a:bodyPr wrap="squar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设计接口：设计一个</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Avertisement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接口，接口中的方法为</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showAdvertisement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方法和</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getCorpName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实现接口的类就必须重写方法（</a:t>
            </a:r>
            <a:r>
              <a:rPr kumimoji="1" lang="zh-CN" altLang="en-US" b="1" dirty="0" smtClean="0">
                <a:solidFill>
                  <a:srgbClr val="C00000"/>
                </a:solidFill>
                <a:latin typeface="微软雅黑" panose="020B0503020204020204" pitchFamily="34" charset="-122"/>
                <a:ea typeface="微软雅黑" panose="020B0503020204020204" pitchFamily="34" charset="-122"/>
              </a:rPr>
              <a:t>具体广告词</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88" y="1375982"/>
            <a:ext cx="5984763" cy="1822401"/>
          </a:xfrm>
          <a:prstGeom prst="rect">
            <a:avLst/>
          </a:prstGeom>
        </p:spPr>
      </p:pic>
    </p:spTree>
    <p:extLst>
      <p:ext uri="{BB962C8B-B14F-4D97-AF65-F5344CB8AC3E}">
        <p14:creationId xmlns:p14="http://schemas.microsoft.com/office/powerpoint/2010/main" val="1457813651"/>
      </p:ext>
    </p:extLst>
  </p:cSld>
  <p:clrMapOvr>
    <a:masterClrMapping/>
  </p:clrMapOvr>
  <p:transition spd="med" advClick="0" advTm="3000">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sp>
        <p:nvSpPr>
          <p:cNvPr id="3" name="文本框 2"/>
          <p:cNvSpPr txBox="1"/>
          <p:nvPr/>
        </p:nvSpPr>
        <p:spPr>
          <a:xfrm flipH="1">
            <a:off x="106372" y="650382"/>
            <a:ext cx="8973233" cy="677108"/>
          </a:xfrm>
          <a:prstGeom prst="rect">
            <a:avLst/>
          </a:prstGeom>
          <a:noFill/>
        </p:spPr>
        <p:txBody>
          <a:bodyPr wrap="squar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设计广告牌类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83" y="1061954"/>
            <a:ext cx="6709810" cy="2046254"/>
          </a:xfrm>
          <a:prstGeom prst="rect">
            <a:avLst/>
          </a:prstGeom>
        </p:spPr>
      </p:pic>
    </p:spTree>
    <p:extLst>
      <p:ext uri="{BB962C8B-B14F-4D97-AF65-F5344CB8AC3E}">
        <p14:creationId xmlns:p14="http://schemas.microsoft.com/office/powerpoint/2010/main" val="3501490731"/>
      </p:ext>
    </p:extLst>
  </p:cSld>
  <p:clrMapOvr>
    <a:masterClrMapping/>
  </p:clrMapOvr>
  <p:transition spd="med" advClick="0" advTm="3000">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sp>
        <p:nvSpPr>
          <p:cNvPr id="3" name="文本框 2"/>
          <p:cNvSpPr txBox="1"/>
          <p:nvPr/>
        </p:nvSpPr>
        <p:spPr>
          <a:xfrm flipH="1">
            <a:off x="106372" y="650382"/>
            <a:ext cx="8973233" cy="400110"/>
          </a:xfrm>
          <a:prstGeom prst="rect">
            <a:avLst/>
          </a:prstGeom>
          <a:noFill/>
        </p:spPr>
        <p:txBody>
          <a:bodyPr wrap="squar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具体公司的广告</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WhiteCloudCorp</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86" y="1050492"/>
            <a:ext cx="8313359" cy="3048013"/>
          </a:xfrm>
          <a:prstGeom prst="rect">
            <a:avLst/>
          </a:prstGeom>
        </p:spPr>
      </p:pic>
    </p:spTree>
    <p:extLst>
      <p:ext uri="{BB962C8B-B14F-4D97-AF65-F5344CB8AC3E}">
        <p14:creationId xmlns:p14="http://schemas.microsoft.com/office/powerpoint/2010/main" val="2376251481"/>
      </p:ext>
    </p:extLst>
  </p:cSld>
  <p:clrMapOvr>
    <a:masterClrMapping/>
  </p:clrMapOvr>
  <p:transition spd="med" advClick="0" advTm="3000">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sp>
        <p:nvSpPr>
          <p:cNvPr id="3" name="文本框 2"/>
          <p:cNvSpPr txBox="1"/>
          <p:nvPr/>
        </p:nvSpPr>
        <p:spPr>
          <a:xfrm flipH="1">
            <a:off x="106372" y="650382"/>
            <a:ext cx="8973233" cy="400110"/>
          </a:xfrm>
          <a:prstGeom prst="rect">
            <a:avLst/>
          </a:prstGeom>
          <a:noFill/>
        </p:spPr>
        <p:txBody>
          <a:bodyPr wrap="squar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具体公司的广告</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BlackLandCorp</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54" y="1098984"/>
            <a:ext cx="7877833" cy="3190762"/>
          </a:xfrm>
          <a:prstGeom prst="rect">
            <a:avLst/>
          </a:prstGeom>
        </p:spPr>
      </p:pic>
    </p:spTree>
    <p:extLst>
      <p:ext uri="{BB962C8B-B14F-4D97-AF65-F5344CB8AC3E}">
        <p14:creationId xmlns:p14="http://schemas.microsoft.com/office/powerpoint/2010/main" val="1073738784"/>
      </p:ext>
    </p:extLst>
  </p:cSld>
  <p:clrMapOvr>
    <a:masterClrMapping/>
  </p:clrMapOvr>
  <p:transition spd="med" advClick="0" advTm="3000">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面向接口编程</a:t>
            </a:r>
            <a:endParaRPr lang="zh-CN" altLang="en-US" sz="3200" b="1" dirty="0">
              <a:blipFill>
                <a:blip r:embed="rId2"/>
                <a:stretch>
                  <a:fillRect/>
                </a:stretch>
              </a:blipFill>
            </a:endParaRPr>
          </a:p>
        </p:txBody>
      </p:sp>
      <p:sp>
        <p:nvSpPr>
          <p:cNvPr id="3" name="文本框 2"/>
          <p:cNvSpPr txBox="1"/>
          <p:nvPr/>
        </p:nvSpPr>
        <p:spPr>
          <a:xfrm flipH="1">
            <a:off x="106372" y="650382"/>
            <a:ext cx="8973233" cy="400110"/>
          </a:xfrm>
          <a:prstGeom prst="rect">
            <a:avLst/>
          </a:prstGeom>
          <a:noFill/>
        </p:spPr>
        <p:txBody>
          <a:bodyPr wrap="squar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实现广告语</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33" y="1098984"/>
            <a:ext cx="7012767" cy="178832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816" y="2499029"/>
            <a:ext cx="5181638" cy="2476518"/>
          </a:xfrm>
          <a:prstGeom prst="rect">
            <a:avLst/>
          </a:prstGeom>
        </p:spPr>
      </p:pic>
    </p:spTree>
    <p:extLst>
      <p:ext uri="{BB962C8B-B14F-4D97-AF65-F5344CB8AC3E}">
        <p14:creationId xmlns:p14="http://schemas.microsoft.com/office/powerpoint/2010/main" val="2838473903"/>
      </p:ext>
    </p:extLst>
  </p:cSld>
  <p:clrMapOvr>
    <a:masterClrMapping/>
  </p:clrMapOvr>
  <p:transition spd="med" advClick="0" advTm="3000">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110" y="1026279"/>
            <a:ext cx="8332839" cy="1161857"/>
          </a:xfrm>
          <a:prstGeom prst="rect">
            <a:avLst/>
          </a:prstGeom>
          <a:noFill/>
          <a:ln>
            <a:noFill/>
          </a:ln>
        </p:spPr>
        <p:txBody>
          <a:bodyPr>
            <a:spAutoFit/>
          </a:bodyPr>
          <a:lstStyle/>
          <a:p>
            <a:pPr algn="ctr" eaLnBrk="1" fontAlgn="auto" hangingPunct="1">
              <a:spcBef>
                <a:spcPts val="0"/>
              </a:spcBef>
              <a:spcAft>
                <a:spcPts val="0"/>
              </a:spcAft>
              <a:defRPr/>
            </a:pPr>
            <a:r>
              <a:rPr lang="en-US" altLang="zh-CN"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Java</a:t>
            </a:r>
            <a:r>
              <a:rPr lang="zh-CN" altLang="en-US"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程序设计</a:t>
            </a:r>
          </a:p>
          <a:p>
            <a:pPr algn="ctr" eaLnBrk="1" fontAlgn="auto" hangingPunct="1">
              <a:spcBef>
                <a:spcPts val="0"/>
              </a:spcBef>
              <a:spcAft>
                <a:spcPts val="0"/>
              </a:spcAft>
              <a:defRPr/>
            </a:pP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                           </a:t>
            </a: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a:t>
            </a:r>
            <a:r>
              <a:rPr lang="zh-CN" altLang="en-US"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内部类与异常类</a:t>
            </a:r>
            <a:endParaRPr lang="zh-CN" altLang="en-US" sz="2000" b="1" dirty="0">
              <a:blipFill dpi="0" rotWithShape="1">
                <a:blip r:embed="rId2"/>
                <a:srcRect/>
                <a:stretch>
                  <a:fillRect/>
                </a:stretch>
              </a:blipFill>
              <a:latin typeface="微软雅黑" panose="020B0503020204020204" pitchFamily="34" charset="-122"/>
              <a:ea typeface="微软雅黑" panose="020B0503020204020204" pitchFamily="34" charset="-122"/>
            </a:endParaRPr>
          </a:p>
        </p:txBody>
      </p:sp>
      <p:grpSp>
        <p:nvGrpSpPr>
          <p:cNvPr id="3" name="组合 134"/>
          <p:cNvGrpSpPr/>
          <p:nvPr/>
        </p:nvGrpSpPr>
        <p:grpSpPr>
          <a:xfrm>
            <a:off x="1829562" y="2327673"/>
            <a:ext cx="5484878" cy="244078"/>
            <a:chOff x="2481804" y="4179888"/>
            <a:chExt cx="7313171" cy="325437"/>
          </a:xfrm>
          <a:solidFill>
            <a:schemeClr val="accent1">
              <a:lumMod val="75000"/>
            </a:schemeClr>
          </a:solidFill>
        </p:grpSpPr>
        <p:sp>
          <p:nvSpPr>
            <p:cNvPr id="14"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6"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1"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5"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0"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7"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2"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3"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5"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8"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9"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0"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2"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6"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7"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9"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0"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1"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2"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4"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6"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7"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8"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9"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0"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1"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2"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3"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4"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5"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6"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7"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6"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7"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9"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2"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3"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4"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5"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2"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3"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4"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grpSp>
      <p:sp>
        <p:nvSpPr>
          <p:cNvPr id="141" name="文本框 140"/>
          <p:cNvSpPr txBox="1"/>
          <p:nvPr/>
        </p:nvSpPr>
        <p:spPr>
          <a:xfrm>
            <a:off x="2518816" y="2642106"/>
            <a:ext cx="4060558" cy="369332"/>
          </a:xfrm>
          <a:prstGeom prst="rect">
            <a:avLst/>
          </a:prstGeom>
          <a:noFill/>
          <a:ln>
            <a:noFill/>
          </a:ln>
        </p:spPr>
        <p:txBody>
          <a:bodyPr>
            <a:spAutoFit/>
          </a:bodyPr>
          <a:lstStyle/>
          <a:p>
            <a:pPr algn="ctr" eaLnBrk="1" fontAlgn="auto" hangingPunct="1">
              <a:spcBef>
                <a:spcPts val="0"/>
              </a:spcBef>
              <a:spcAft>
                <a:spcPts val="0"/>
              </a:spcAft>
              <a:defRPr/>
            </a:pPr>
            <a:r>
              <a:rPr lang="zh-CN" altLang="en-US" b="1" dirty="0" smtClean="0">
                <a:blipFill dpi="0" rotWithShape="1">
                  <a:blip r:embed="rId2"/>
                  <a:srcRect/>
                  <a:stretch>
                    <a:fillRect/>
                  </a:stretch>
                </a:blipFill>
                <a:latin typeface="+mn-lt"/>
                <a:ea typeface="+mn-ea"/>
              </a:rPr>
              <a:t>教师：张靓靓       办公室：教一</a:t>
            </a:r>
            <a:r>
              <a:rPr lang="en-US" altLang="zh-CN" b="1" dirty="0" smtClean="0">
                <a:blipFill dpi="0" rotWithShape="1">
                  <a:blip r:embed="rId2"/>
                  <a:srcRect/>
                  <a:stretch>
                    <a:fillRect/>
                  </a:stretch>
                </a:blipFill>
                <a:latin typeface="+mn-lt"/>
                <a:ea typeface="+mn-ea"/>
              </a:rPr>
              <a:t>230</a:t>
            </a:r>
            <a:endParaRPr lang="zh-CN" altLang="en-US" b="1" dirty="0">
              <a:blipFill dpi="0" rotWithShape="1">
                <a:blip r:embed="rId2"/>
                <a:srcRect/>
                <a:stretch>
                  <a:fillRect/>
                </a:stretch>
              </a:blipFill>
              <a:latin typeface="+mn-lt"/>
              <a:ea typeface="+mn-ea"/>
            </a:endParaRPr>
          </a:p>
        </p:txBody>
      </p:sp>
      <p:pic>
        <p:nvPicPr>
          <p:cNvPr id="68" name="图片 67"/>
          <p:cNvPicPr>
            <a:picLocks noChangeAspect="1"/>
          </p:cNvPicPr>
          <p:nvPr/>
        </p:nvPicPr>
        <p:blipFill>
          <a:blip r:embed="rId3" cstate="print"/>
          <a:stretch>
            <a:fillRect/>
          </a:stretch>
        </p:blipFill>
        <p:spPr>
          <a:xfrm>
            <a:off x="350110" y="3167646"/>
            <a:ext cx="3241776" cy="1401880"/>
          </a:xfrm>
          <a:prstGeom prst="rect">
            <a:avLst/>
          </a:prstGeom>
        </p:spPr>
      </p:pic>
    </p:spTree>
    <p:extLst>
      <p:ext uri="{BB962C8B-B14F-4D97-AF65-F5344CB8AC3E}">
        <p14:creationId xmlns:p14="http://schemas.microsoft.com/office/powerpoint/2010/main" val="1756130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ChangeArrowheads="1"/>
          </p:cNvSpPr>
          <p:nvPr/>
        </p:nvSpPr>
        <p:spPr bwMode="auto">
          <a:xfrm>
            <a:off x="637654" y="874730"/>
            <a:ext cx="52578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476250" indent="-4762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t" hangingPunct="1"/>
            <a:endParaRPr lang="zh-CN" altLang="en-US" b="1" dirty="0">
              <a:solidFill>
                <a:srgbClr val="3333FF"/>
              </a:solidFill>
              <a:latin typeface="Tahoma" panose="020B0604030504040204" pitchFamily="34" charset="0"/>
            </a:endParaRPr>
          </a:p>
          <a:p>
            <a:pPr algn="just" eaLnBrk="1" fontAlgn="t" hangingPunct="1">
              <a:spcBef>
                <a:spcPct val="50000"/>
              </a:spcBef>
              <a:buClr>
                <a:srgbClr val="3333FF"/>
              </a:buClr>
              <a:buSzPct val="150000"/>
              <a:buFont typeface="Wingdings" panose="05000000000000000000" pitchFamily="2" charset="2"/>
              <a:buChar char="§"/>
            </a:pPr>
            <a:r>
              <a:rPr lang="zh-CN" altLang="en-US" b="1" dirty="0" smtClean="0">
                <a:solidFill>
                  <a:schemeClr val="bg1"/>
                </a:solidFill>
                <a:latin typeface="微软雅黑" panose="020B0503020204020204" pitchFamily="34" charset="-122"/>
                <a:ea typeface="微软雅黑" panose="020B0503020204020204" pitchFamily="34" charset="-122"/>
              </a:rPr>
              <a:t>内部类类</a:t>
            </a:r>
            <a:endParaRPr lang="zh-CN" altLang="en-US" b="1" dirty="0">
              <a:solidFill>
                <a:schemeClr val="bg1"/>
              </a:solidFill>
              <a:latin typeface="微软雅黑" panose="020B0503020204020204" pitchFamily="34" charset="-122"/>
              <a:ea typeface="微软雅黑" panose="020B0503020204020204" pitchFamily="34" charset="-122"/>
            </a:endParaRPr>
          </a:p>
          <a:p>
            <a:pPr algn="just" eaLnBrk="1" fontAlgn="t" hangingPunct="1">
              <a:spcBef>
                <a:spcPct val="50000"/>
              </a:spcBef>
              <a:buClr>
                <a:srgbClr val="3333FF"/>
              </a:buClr>
              <a:buSzPct val="150000"/>
              <a:buFont typeface="Wingdings" panose="05000000000000000000" pitchFamily="2" charset="2"/>
              <a:buChar char="§"/>
            </a:pPr>
            <a:r>
              <a:rPr lang="zh-CN" altLang="en-US" b="1" dirty="0" smtClean="0">
                <a:solidFill>
                  <a:schemeClr val="bg1"/>
                </a:solidFill>
                <a:latin typeface="微软雅黑" panose="020B0503020204020204" pitchFamily="34" charset="-122"/>
                <a:ea typeface="微软雅黑" panose="020B0503020204020204" pitchFamily="34" charset="-122"/>
              </a:rPr>
              <a:t>匿名类参数</a:t>
            </a:r>
            <a:r>
              <a:rPr lang="zh-CN" altLang="en-US" b="1" dirty="0">
                <a:solidFill>
                  <a:schemeClr val="bg1"/>
                </a:solidFill>
                <a:latin typeface="微软雅黑" panose="020B0503020204020204" pitchFamily="34" charset="-122"/>
                <a:ea typeface="微软雅黑" panose="020B0503020204020204" pitchFamily="34" charset="-122"/>
              </a:rPr>
              <a:t>传值</a:t>
            </a:r>
          </a:p>
          <a:p>
            <a:pPr algn="just" eaLnBrk="1" fontAlgn="t" hangingPunct="1">
              <a:spcBef>
                <a:spcPct val="50000"/>
              </a:spcBef>
              <a:buClr>
                <a:srgbClr val="3333FF"/>
              </a:buClr>
              <a:buSzPct val="150000"/>
              <a:buFont typeface="Wingdings" panose="05000000000000000000" pitchFamily="2" charset="2"/>
              <a:buChar char="§"/>
            </a:pPr>
            <a:r>
              <a:rPr lang="zh-CN" altLang="en-US" b="1" dirty="0" smtClean="0">
                <a:solidFill>
                  <a:schemeClr val="bg1"/>
                </a:solidFill>
                <a:latin typeface="微软雅黑" panose="020B0503020204020204" pitchFamily="34" charset="-122"/>
                <a:ea typeface="微软雅黑" panose="020B0503020204020204" pitchFamily="34" charset="-122"/>
              </a:rPr>
              <a:t>异常类</a:t>
            </a:r>
            <a:endParaRPr lang="zh-CN" altLang="en-US" b="1" dirty="0">
              <a:solidFill>
                <a:schemeClr val="bg1"/>
              </a:solidFill>
              <a:latin typeface="微软雅黑" panose="020B0503020204020204" pitchFamily="34" charset="-122"/>
              <a:ea typeface="微软雅黑" panose="020B0503020204020204" pitchFamily="34" charset="-122"/>
            </a:endParaRPr>
          </a:p>
          <a:p>
            <a:pPr algn="just" eaLnBrk="1" fontAlgn="t" hangingPunct="1">
              <a:spcBef>
                <a:spcPct val="50000"/>
              </a:spcBef>
              <a:buClr>
                <a:srgbClr val="3333FF"/>
              </a:buClr>
              <a:buSzPct val="150000"/>
              <a:buFont typeface="Wingdings" panose="05000000000000000000" pitchFamily="2" charset="2"/>
              <a:buChar char="§"/>
            </a:pPr>
            <a:r>
              <a:rPr lang="zh-CN" altLang="en-US" b="1" dirty="0" smtClean="0">
                <a:solidFill>
                  <a:schemeClr val="bg1"/>
                </a:solidFill>
                <a:latin typeface="微软雅黑" panose="020B0503020204020204" pitchFamily="34" charset="-122"/>
                <a:ea typeface="微软雅黑" panose="020B0503020204020204" pitchFamily="34" charset="-122"/>
              </a:rPr>
              <a:t>断言</a:t>
            </a:r>
            <a:endParaRPr lang="zh-CN" altLang="en-US" sz="1800" b="1" dirty="0">
              <a:latin typeface="Tahoma" panose="020B0604030504040204" pitchFamily="34" charset="0"/>
            </a:endParaRPr>
          </a:p>
        </p:txBody>
      </p:sp>
      <p:sp>
        <p:nvSpPr>
          <p:cNvPr id="7" name="矩形 6"/>
          <p:cNvSpPr/>
          <p:nvPr/>
        </p:nvSpPr>
        <p:spPr>
          <a:xfrm>
            <a:off x="548688" y="214606"/>
            <a:ext cx="9037627" cy="923330"/>
          </a:xfrm>
          <a:prstGeom prst="rect">
            <a:avLst/>
          </a:prstGeom>
        </p:spPr>
        <p:txBody>
          <a:bodyPr wrap="square">
            <a:spAutoFit/>
          </a:bodyPr>
          <a:lstStyle/>
          <a:p>
            <a:pPr eaLnBrk="1" fontAlgn="auto" hangingPunct="1">
              <a:spcBef>
                <a:spcPts val="0"/>
              </a:spcBef>
              <a:spcAft>
                <a:spcPts val="0"/>
              </a:spcAft>
              <a:defRPr/>
            </a:pPr>
            <a:r>
              <a:rPr lang="zh-CN" altLang="en-US" sz="5400" b="1" dirty="0" smtClean="0">
                <a:blipFill>
                  <a:blip r:embed="rId2"/>
                  <a:stretch>
                    <a:fillRect/>
                  </a:stretch>
                </a:blipFill>
              </a:rPr>
              <a:t>目录：</a:t>
            </a:r>
            <a:endParaRPr lang="zh-CN" altLang="en-US" sz="5400" b="1" dirty="0">
              <a:blipFill>
                <a:blip r:embed="rId2"/>
                <a:stretch>
                  <a:fillRect/>
                </a:stretch>
              </a:blipFill>
            </a:endParaRPr>
          </a:p>
        </p:txBody>
      </p:sp>
    </p:spTree>
    <p:extLst>
      <p:ext uri="{BB962C8B-B14F-4D97-AF65-F5344CB8AC3E}">
        <p14:creationId xmlns:p14="http://schemas.microsoft.com/office/powerpoint/2010/main" val="1985087275"/>
      </p:ext>
    </p:extLst>
  </p:cSld>
  <p:clrMapOvr>
    <a:masterClrMapping/>
  </p:clrMapOvr>
  <p:transition spd="med"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1508105"/>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友好变量和友好方法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不用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修饰的成员变量和方法称为友好变量和友好方法。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20" y="1791802"/>
            <a:ext cx="8125406" cy="1698372"/>
          </a:xfrm>
          <a:prstGeom prst="rect">
            <a:avLst/>
          </a:prstGeom>
        </p:spPr>
      </p:pic>
    </p:spTree>
    <p:extLst>
      <p:ext uri="{BB962C8B-B14F-4D97-AF65-F5344CB8AC3E}">
        <p14:creationId xmlns:p14="http://schemas.microsoft.com/office/powerpoint/2010/main" val="4247206691"/>
      </p:ext>
    </p:extLst>
  </p:cSld>
  <p:clrMapOvr>
    <a:masterClrMapping/>
  </p:clrMapOvr>
  <p:transition spd="med" advClick="0" advTm="3000">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内部类</a:t>
            </a:r>
            <a:endParaRPr lang="zh-CN" altLang="en-US" sz="3200" b="1" dirty="0">
              <a:blipFill>
                <a:blip r:embed="rId2"/>
                <a:stretch>
                  <a:fillRect/>
                </a:stretch>
              </a:blipFill>
            </a:endParaRPr>
          </a:p>
        </p:txBody>
      </p:sp>
      <p:sp>
        <p:nvSpPr>
          <p:cNvPr id="2" name="矩形 1"/>
          <p:cNvSpPr/>
          <p:nvPr/>
        </p:nvSpPr>
        <p:spPr>
          <a:xfrm>
            <a:off x="0" y="651502"/>
            <a:ext cx="8992551" cy="2585323"/>
          </a:xfrm>
          <a:prstGeom prst="rect">
            <a:avLst/>
          </a:prstGeom>
        </p:spPr>
        <p:txBody>
          <a:bodyPr wrap="square">
            <a:spAutoFit/>
          </a:bodyPr>
          <a:lstStyle/>
          <a:p>
            <a:r>
              <a:rPr lang="zh-CN" altLang="en-US" dirty="0"/>
              <a:t>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支持在一个类中声明另一个类，这样的类称作内部类，而包含内部类的类成为内部类的外嵌类。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内</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部类的类体中不可以声明类变量和类方法。外嵌类的类体中可以用内部类声明对象，作为外嵌类的成员。</a:t>
            </a:r>
          </a:p>
          <a:p>
            <a:endParaRPr kumimoji="1" lang="en-US"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b="1" dirty="0">
                <a:solidFill>
                  <a:schemeClr val="bg1">
                    <a:lumMod val="85000"/>
                  </a:schemeClr>
                </a:solidFill>
                <a:latin typeface="微软雅黑" panose="020B0503020204020204" pitchFamily="34" charset="-122"/>
                <a:ea typeface="微软雅黑" panose="020B0503020204020204" pitchFamily="34" charset="-122"/>
              </a:rPr>
              <a:t>内部类仅供它的外嵌类使用，其他类不可以用某个类的内部类声明对象。另外，由于内部类的外嵌类的成员变量在内部类中仍然有效，使得内部类和外嵌类的交互更加方便。</a:t>
            </a: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5164689"/>
      </p:ext>
    </p:extLst>
  </p:cSld>
  <p:clrMapOvr>
    <a:masterClrMapping/>
  </p:clrMapOvr>
  <p:transition spd="med" advClick="0" advTm="3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1785104"/>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友好变量和友好方法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当在另外一个类中用类</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了一个对象后，如果这个类与</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rgbClr val="C00000"/>
                </a:solidFill>
                <a:latin typeface="微软雅黑" panose="020B0503020204020204" pitchFamily="34" charset="-122"/>
                <a:ea typeface="微软雅黑" panose="020B0503020204020204" pitchFamily="34" charset="-122"/>
              </a:rPr>
              <a:t>在同一个包中</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，那么该对象能访问自己的友好变量和友好方法。</a:t>
            </a: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99" y="1966954"/>
            <a:ext cx="6227115" cy="1787238"/>
          </a:xfrm>
          <a:prstGeom prst="rect">
            <a:avLst/>
          </a:prstGeom>
        </p:spPr>
      </p:pic>
      <p:sp>
        <p:nvSpPr>
          <p:cNvPr id="4" name="文本框 3"/>
          <p:cNvSpPr txBox="1"/>
          <p:nvPr/>
        </p:nvSpPr>
        <p:spPr>
          <a:xfrm>
            <a:off x="106373" y="3973133"/>
            <a:ext cx="9066008"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如果源文件使用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import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语句引入了另一个包中的类，并使用该类创建了一个对象，</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那么</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类的这个</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对象将</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不能访问自己的友好变量和友好方法。</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3751"/>
      </p:ext>
    </p:extLst>
  </p:cSld>
  <p:clrMapOvr>
    <a:masterClrMapping/>
  </p:clrMapOvr>
  <p:transition spd="med" advClick="0" advTm="3000">
    <p:fade/>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13848</TotalTime>
  <Words>4912</Words>
  <Application>Microsoft Office PowerPoint</Application>
  <PresentationFormat>全屏显示(16:9)</PresentationFormat>
  <Paragraphs>429</Paragraphs>
  <Slides>80</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2" baseType="lpstr">
      <vt:lpstr>等线</vt:lpstr>
      <vt:lpstr>等线 Light</vt:lpstr>
      <vt:lpstr>黑体</vt:lpstr>
      <vt:lpstr>宋体</vt:lpstr>
      <vt:lpstr>微软雅黑</vt:lpstr>
      <vt:lpstr>Arial</vt:lpstr>
      <vt:lpstr>Calibri</vt:lpstr>
      <vt:lpstr>Calibri Light</vt:lpstr>
      <vt:lpstr>Tahoma</vt:lpstr>
      <vt:lpstr>Wingdings</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繁夕设计</dc:creator>
  <cp:lastModifiedBy>张靓靓</cp:lastModifiedBy>
  <cp:revision>910</cp:revision>
  <dcterms:created xsi:type="dcterms:W3CDTF">2015-10-14T14:36:20Z</dcterms:created>
  <dcterms:modified xsi:type="dcterms:W3CDTF">2021-04-03T11:55:42Z</dcterms:modified>
</cp:coreProperties>
</file>